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  <p:sldMasterId id="2147483650" r:id="rId6"/>
    <p:sldMasterId id="2147483651" r:id="rId7"/>
  </p:sldMasterIdLst>
  <p:notesMasterIdLst>
    <p:notesMasterId r:id="rId29"/>
  </p:notesMasterIdLst>
  <p:sldIdLst>
    <p:sldId id="259" r:id="rId8"/>
    <p:sldId id="309" r:id="rId9"/>
    <p:sldId id="310" r:id="rId10"/>
    <p:sldId id="300" r:id="rId11"/>
    <p:sldId id="312" r:id="rId12"/>
    <p:sldId id="314" r:id="rId13"/>
    <p:sldId id="315" r:id="rId14"/>
    <p:sldId id="323" r:id="rId15"/>
    <p:sldId id="324" r:id="rId16"/>
    <p:sldId id="330" r:id="rId17"/>
    <p:sldId id="331" r:id="rId18"/>
    <p:sldId id="332" r:id="rId19"/>
    <p:sldId id="348" r:id="rId20"/>
    <p:sldId id="353" r:id="rId21"/>
    <p:sldId id="354" r:id="rId22"/>
    <p:sldId id="355" r:id="rId23"/>
    <p:sldId id="356" r:id="rId24"/>
    <p:sldId id="357" r:id="rId25"/>
    <p:sldId id="359" r:id="rId26"/>
    <p:sldId id="360" r:id="rId27"/>
    <p:sldId id="361" r:id="rId28"/>
  </p:sldIdLst>
  <p:sldSz cx="9144000" cy="6858000" type="screen4x3"/>
  <p:notesSz cx="6735763" cy="98663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C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700" autoAdjust="0"/>
  </p:normalViewPr>
  <p:slideViewPr>
    <p:cSldViewPr>
      <p:cViewPr>
        <p:scale>
          <a:sx n="71" d="100"/>
          <a:sy n="71" d="100"/>
        </p:scale>
        <p:origin x="-13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473E8-470B-44E0-AA4B-90C9C2C1E2B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334C118-3D6B-47D4-8452-E6CBCFC129C4}">
      <dgm:prSet phldrT="[Tekst]" custT="1"/>
      <dgm:spPr/>
      <dgm:t>
        <a:bodyPr/>
        <a:lstStyle/>
        <a:p>
          <a:r>
            <a:rPr lang="da-DK" sz="1400" dirty="0" smtClean="0"/>
            <a:t>Fokus på total-omkostninger</a:t>
          </a:r>
          <a:endParaRPr lang="da-DK" sz="1400" dirty="0"/>
        </a:p>
      </dgm:t>
    </dgm:pt>
    <dgm:pt modelId="{B8E0A88D-4A5E-4581-92B4-4C5E34AF84BB}" type="parTrans" cxnId="{ACFBCE8C-79BA-4DB6-93E4-F295A2328BB9}">
      <dgm:prSet/>
      <dgm:spPr/>
      <dgm:t>
        <a:bodyPr/>
        <a:lstStyle/>
        <a:p>
          <a:endParaRPr lang="da-DK"/>
        </a:p>
      </dgm:t>
    </dgm:pt>
    <dgm:pt modelId="{E07A8B7B-DB31-4D39-8574-BAF451D54B01}" type="sibTrans" cxnId="{ACFBCE8C-79BA-4DB6-93E4-F295A2328BB9}">
      <dgm:prSet/>
      <dgm:spPr/>
      <dgm:t>
        <a:bodyPr/>
        <a:lstStyle/>
        <a:p>
          <a:endParaRPr lang="da-DK"/>
        </a:p>
      </dgm:t>
    </dgm:pt>
    <dgm:pt modelId="{E0A8B9E6-5326-4850-8A4D-5B5A968B1178}">
      <dgm:prSet phldrT="[Tekst]" custT="1"/>
      <dgm:spPr/>
      <dgm:t>
        <a:bodyPr/>
        <a:lstStyle/>
        <a:p>
          <a:r>
            <a:rPr lang="da-DK" sz="1400" dirty="0" smtClean="0"/>
            <a:t>Motivation</a:t>
          </a:r>
          <a:endParaRPr lang="da-DK" sz="1400" dirty="0"/>
        </a:p>
      </dgm:t>
    </dgm:pt>
    <dgm:pt modelId="{82E71B85-FDE1-4ADB-BDF2-DE1193726433}" type="parTrans" cxnId="{F31AFEBC-A3C0-44AB-8880-EC82345605F6}">
      <dgm:prSet/>
      <dgm:spPr/>
      <dgm:t>
        <a:bodyPr/>
        <a:lstStyle/>
        <a:p>
          <a:endParaRPr lang="da-DK"/>
        </a:p>
      </dgm:t>
    </dgm:pt>
    <dgm:pt modelId="{073D0F52-C31A-488D-AC10-D767B9BEA14F}" type="sibTrans" cxnId="{F31AFEBC-A3C0-44AB-8880-EC82345605F6}">
      <dgm:prSet/>
      <dgm:spPr/>
      <dgm:t>
        <a:bodyPr/>
        <a:lstStyle/>
        <a:p>
          <a:endParaRPr lang="da-DK"/>
        </a:p>
      </dgm:t>
    </dgm:pt>
    <dgm:pt modelId="{7E12D597-7DF5-4073-BB0D-F07D152E5465}">
      <dgm:prSet phldrT="[Tekst]" custT="1"/>
      <dgm:spPr/>
      <dgm:t>
        <a:bodyPr/>
        <a:lstStyle/>
        <a:p>
          <a:r>
            <a:rPr lang="da-DK" sz="1400" dirty="0" smtClean="0"/>
            <a:t>Konsolidering</a:t>
          </a:r>
          <a:endParaRPr lang="da-DK" sz="1400" dirty="0"/>
        </a:p>
      </dgm:t>
    </dgm:pt>
    <dgm:pt modelId="{2EDA18C8-B4BF-49A7-A6A3-31B47C6639CC}" type="parTrans" cxnId="{A3ADC146-38C3-4E63-BA93-62F02ECEC0EE}">
      <dgm:prSet/>
      <dgm:spPr/>
      <dgm:t>
        <a:bodyPr/>
        <a:lstStyle/>
        <a:p>
          <a:endParaRPr lang="da-DK"/>
        </a:p>
      </dgm:t>
    </dgm:pt>
    <dgm:pt modelId="{16CEC72F-2B5F-4ABE-A1ED-8D8752B5B49F}" type="sibTrans" cxnId="{A3ADC146-38C3-4E63-BA93-62F02ECEC0EE}">
      <dgm:prSet/>
      <dgm:spPr/>
      <dgm:t>
        <a:bodyPr/>
        <a:lstStyle/>
        <a:p>
          <a:endParaRPr lang="da-DK"/>
        </a:p>
      </dgm:t>
    </dgm:pt>
    <dgm:pt modelId="{EC9F2E21-83C3-4D7D-95BC-8355C7DD7C12}">
      <dgm:prSet phldrT="[Tekst]" custT="1"/>
      <dgm:spPr/>
      <dgm:t>
        <a:bodyPr/>
        <a:lstStyle/>
        <a:p>
          <a:r>
            <a:rPr lang="da-DK" sz="1800" b="1" dirty="0" smtClean="0">
              <a:solidFill>
                <a:schemeClr val="tx1"/>
              </a:solidFill>
            </a:rPr>
            <a:t>Fremtidige reguleringsrammer</a:t>
          </a:r>
          <a:endParaRPr lang="da-DK" sz="1800" b="1" dirty="0">
            <a:solidFill>
              <a:schemeClr val="tx1"/>
            </a:solidFill>
          </a:endParaRPr>
        </a:p>
      </dgm:t>
    </dgm:pt>
    <dgm:pt modelId="{E038AB56-7EAB-449A-8633-BC2E81467D84}" type="sibTrans" cxnId="{07A8D917-31FF-4871-BEE1-928AB1FAE3A6}">
      <dgm:prSet/>
      <dgm:spPr/>
      <dgm:t>
        <a:bodyPr/>
        <a:lstStyle/>
        <a:p>
          <a:endParaRPr lang="da-DK"/>
        </a:p>
      </dgm:t>
    </dgm:pt>
    <dgm:pt modelId="{05B016D3-9EA7-4D94-819C-67CD20D4C3A2}" type="parTrans" cxnId="{07A8D917-31FF-4871-BEE1-928AB1FAE3A6}">
      <dgm:prSet/>
      <dgm:spPr/>
      <dgm:t>
        <a:bodyPr/>
        <a:lstStyle/>
        <a:p>
          <a:endParaRPr lang="da-DK"/>
        </a:p>
      </dgm:t>
    </dgm:pt>
    <dgm:pt modelId="{7B32232D-EA78-4658-843C-36D18CC4F7D9}" type="pres">
      <dgm:prSet presAssocID="{0EC473E8-470B-44E0-AA4B-90C9C2C1E2B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56B01E6-E8D4-4AA0-9645-F4FAFFBAC7E8}" type="pres">
      <dgm:prSet presAssocID="{0EC473E8-470B-44E0-AA4B-90C9C2C1E2B4}" presName="ellipse" presStyleLbl="trBgShp" presStyleIdx="0" presStyleCnt="1"/>
      <dgm:spPr/>
    </dgm:pt>
    <dgm:pt modelId="{C609D58F-34C9-439D-908E-F6AD5575F8A7}" type="pres">
      <dgm:prSet presAssocID="{0EC473E8-470B-44E0-AA4B-90C9C2C1E2B4}" presName="arrow1" presStyleLbl="fgShp" presStyleIdx="0" presStyleCnt="1"/>
      <dgm:spPr/>
    </dgm:pt>
    <dgm:pt modelId="{C6DE52A9-D393-4D2E-B96B-99F26BCD146A}" type="pres">
      <dgm:prSet presAssocID="{0EC473E8-470B-44E0-AA4B-90C9C2C1E2B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54EE8A-FF3F-4767-ACA1-7F07BAF41185}" type="pres">
      <dgm:prSet presAssocID="{E0A8B9E6-5326-4850-8A4D-5B5A968B1178}" presName="item1" presStyleLbl="node1" presStyleIdx="0" presStyleCnt="3" custScaleX="159640" custScaleY="106341" custLinFactNeighborX="-11491" custLinFactNeighborY="-740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8F358BD-2BC8-486D-9DE5-C59055A1C9F7}" type="pres">
      <dgm:prSet presAssocID="{7E12D597-7DF5-4073-BB0D-F07D152E5465}" presName="item2" presStyleLbl="node1" presStyleIdx="1" presStyleCnt="3" custScaleX="125448" custLinFactNeighborX="-1493" custLinFactNeighborY="597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02ABBC7-F5BA-4C70-88CB-ED1638AFB39D}" type="pres">
      <dgm:prSet presAssocID="{EC9F2E21-83C3-4D7D-95BC-8355C7DD7C12}" presName="item3" presStyleLbl="node1" presStyleIdx="2" presStyleCnt="3" custScaleX="165662" custScaleY="100533" custLinFactNeighborX="10452" custLinFactNeighborY="-149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B7CC26D-7DD7-4F76-96C9-C3EBFA7573E8}" type="pres">
      <dgm:prSet presAssocID="{0EC473E8-470B-44E0-AA4B-90C9C2C1E2B4}" presName="funnel" presStyleLbl="trAlignAcc1" presStyleIdx="0" presStyleCnt="1" custLinFactNeighborX="-871" custLinFactNeighborY="-900"/>
      <dgm:spPr/>
    </dgm:pt>
  </dgm:ptLst>
  <dgm:cxnLst>
    <dgm:cxn modelId="{A5211BE4-825D-41CE-A0E6-E80FD064BE4C}" type="presOf" srcId="{E0A8B9E6-5326-4850-8A4D-5B5A968B1178}" destId="{C8F358BD-2BC8-486D-9DE5-C59055A1C9F7}" srcOrd="0" destOrd="0" presId="urn:microsoft.com/office/officeart/2005/8/layout/funnel1"/>
    <dgm:cxn modelId="{93302964-50FC-46BF-AE01-4E061055165D}" type="presOf" srcId="{EC9F2E21-83C3-4D7D-95BC-8355C7DD7C12}" destId="{C6DE52A9-D393-4D2E-B96B-99F26BCD146A}" srcOrd="0" destOrd="0" presId="urn:microsoft.com/office/officeart/2005/8/layout/funnel1"/>
    <dgm:cxn modelId="{ACFBCE8C-79BA-4DB6-93E4-F295A2328BB9}" srcId="{0EC473E8-470B-44E0-AA4B-90C9C2C1E2B4}" destId="{2334C118-3D6B-47D4-8452-E6CBCFC129C4}" srcOrd="0" destOrd="0" parTransId="{B8E0A88D-4A5E-4581-92B4-4C5E34AF84BB}" sibTransId="{E07A8B7B-DB31-4D39-8574-BAF451D54B01}"/>
    <dgm:cxn modelId="{A3ADC146-38C3-4E63-BA93-62F02ECEC0EE}" srcId="{0EC473E8-470B-44E0-AA4B-90C9C2C1E2B4}" destId="{7E12D597-7DF5-4073-BB0D-F07D152E5465}" srcOrd="2" destOrd="0" parTransId="{2EDA18C8-B4BF-49A7-A6A3-31B47C6639CC}" sibTransId="{16CEC72F-2B5F-4ABE-A1ED-8D8752B5B49F}"/>
    <dgm:cxn modelId="{07A8D917-31FF-4871-BEE1-928AB1FAE3A6}" srcId="{0EC473E8-470B-44E0-AA4B-90C9C2C1E2B4}" destId="{EC9F2E21-83C3-4D7D-95BC-8355C7DD7C12}" srcOrd="3" destOrd="0" parTransId="{05B016D3-9EA7-4D94-819C-67CD20D4C3A2}" sibTransId="{E038AB56-7EAB-449A-8633-BC2E81467D84}"/>
    <dgm:cxn modelId="{0D200193-A87A-4AA3-8E7A-479B5711AEB9}" type="presOf" srcId="{7E12D597-7DF5-4073-BB0D-F07D152E5465}" destId="{4354EE8A-FF3F-4767-ACA1-7F07BAF41185}" srcOrd="0" destOrd="0" presId="urn:microsoft.com/office/officeart/2005/8/layout/funnel1"/>
    <dgm:cxn modelId="{680E8487-0CA3-45A6-B964-0B384B37E821}" type="presOf" srcId="{0EC473E8-470B-44E0-AA4B-90C9C2C1E2B4}" destId="{7B32232D-EA78-4658-843C-36D18CC4F7D9}" srcOrd="0" destOrd="0" presId="urn:microsoft.com/office/officeart/2005/8/layout/funnel1"/>
    <dgm:cxn modelId="{F31AFEBC-A3C0-44AB-8880-EC82345605F6}" srcId="{0EC473E8-470B-44E0-AA4B-90C9C2C1E2B4}" destId="{E0A8B9E6-5326-4850-8A4D-5B5A968B1178}" srcOrd="1" destOrd="0" parTransId="{82E71B85-FDE1-4ADB-BDF2-DE1193726433}" sibTransId="{073D0F52-C31A-488D-AC10-D767B9BEA14F}"/>
    <dgm:cxn modelId="{92E697E0-8142-4953-88DD-82F7DF30D4E6}" type="presOf" srcId="{2334C118-3D6B-47D4-8452-E6CBCFC129C4}" destId="{D02ABBC7-F5BA-4C70-88CB-ED1638AFB39D}" srcOrd="0" destOrd="0" presId="urn:microsoft.com/office/officeart/2005/8/layout/funnel1"/>
    <dgm:cxn modelId="{0711F293-BFAC-4A13-85DE-90D5A4FCCBEE}" type="presParOf" srcId="{7B32232D-EA78-4658-843C-36D18CC4F7D9}" destId="{856B01E6-E8D4-4AA0-9645-F4FAFFBAC7E8}" srcOrd="0" destOrd="0" presId="urn:microsoft.com/office/officeart/2005/8/layout/funnel1"/>
    <dgm:cxn modelId="{95E34DC7-0518-4FE7-A142-C87325430622}" type="presParOf" srcId="{7B32232D-EA78-4658-843C-36D18CC4F7D9}" destId="{C609D58F-34C9-439D-908E-F6AD5575F8A7}" srcOrd="1" destOrd="0" presId="urn:microsoft.com/office/officeart/2005/8/layout/funnel1"/>
    <dgm:cxn modelId="{AC5FB62C-01C6-48CA-8647-71EC93611707}" type="presParOf" srcId="{7B32232D-EA78-4658-843C-36D18CC4F7D9}" destId="{C6DE52A9-D393-4D2E-B96B-99F26BCD146A}" srcOrd="2" destOrd="0" presId="urn:microsoft.com/office/officeart/2005/8/layout/funnel1"/>
    <dgm:cxn modelId="{AFB3F03F-CDE7-4507-9EB2-6CA3E6BFFDCB}" type="presParOf" srcId="{7B32232D-EA78-4658-843C-36D18CC4F7D9}" destId="{4354EE8A-FF3F-4767-ACA1-7F07BAF41185}" srcOrd="3" destOrd="0" presId="urn:microsoft.com/office/officeart/2005/8/layout/funnel1"/>
    <dgm:cxn modelId="{B35E1D37-DB00-4803-B221-36BC2F247EDB}" type="presParOf" srcId="{7B32232D-EA78-4658-843C-36D18CC4F7D9}" destId="{C8F358BD-2BC8-486D-9DE5-C59055A1C9F7}" srcOrd="4" destOrd="0" presId="urn:microsoft.com/office/officeart/2005/8/layout/funnel1"/>
    <dgm:cxn modelId="{A53184D5-638D-49D2-A1CE-A685D6ABB9A8}" type="presParOf" srcId="{7B32232D-EA78-4658-843C-36D18CC4F7D9}" destId="{D02ABBC7-F5BA-4C70-88CB-ED1638AFB39D}" srcOrd="5" destOrd="0" presId="urn:microsoft.com/office/officeart/2005/8/layout/funnel1"/>
    <dgm:cxn modelId="{DD866918-87B5-4DBB-9BC2-3DD4D819208E}" type="presParOf" srcId="{7B32232D-EA78-4658-843C-36D18CC4F7D9}" destId="{BB7CC26D-7DD7-4F76-96C9-C3EBFA7573E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0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C704D6D-9A28-4103-B05D-039AA4A20A6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78564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Via Offic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9E48-588A-47AF-AB48-A46D9F3A2129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7908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12/18/12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A160-EAC2-2240-924C-3C489C354F70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31. Januar 2006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62DC7E-E0E2-47C1-9AC0-DDEA6CF1E19C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2317" y="1416050"/>
            <a:ext cx="7710084" cy="42989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ubTitle" sz="quarter" idx="10"/>
          </p:nvPr>
        </p:nvSpPr>
        <p:spPr>
          <a:xfrm>
            <a:off x="467544" y="1016732"/>
            <a:ext cx="7704856" cy="226132"/>
          </a:xfrm>
        </p:spPr>
        <p:txBody>
          <a:bodyPr lIns="0" tIns="0" rIns="0" bIns="0" anchor="b" anchorCtr="0"/>
          <a:lstStyle>
            <a:lvl1pPr marL="0" indent="0" algn="l">
              <a:buFontTx/>
              <a:buNone/>
              <a:defRPr sz="1600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xmlns="" val="66469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36316"/>
            <a:ext cx="8229600" cy="1229895"/>
          </a:xfrm>
          <a:prstGeom prst="rect">
            <a:avLst/>
          </a:prstGeom>
        </p:spPr>
        <p:txBody>
          <a:bodyPr vert="horz" anchor="b"/>
          <a:lstStyle>
            <a:lvl1pPr algn="l">
              <a:defRPr sz="3200" b="1" i="0" cap="all">
                <a:latin typeface="Arial"/>
                <a:cs typeface="Arial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1" y="2673685"/>
            <a:ext cx="8486274" cy="3462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B4D64B"/>
              </a:buClr>
              <a:defRPr sz="2000" b="1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118493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36316"/>
            <a:ext cx="8229600" cy="1229895"/>
          </a:xfrm>
          <a:prstGeom prst="rect">
            <a:avLst/>
          </a:prstGeom>
        </p:spPr>
        <p:txBody>
          <a:bodyPr vert="horz" anchor="b"/>
          <a:lstStyle>
            <a:lvl1pPr algn="l">
              <a:defRPr sz="3200" b="1" i="0" cap="all">
                <a:latin typeface="Arial"/>
                <a:cs typeface="Arial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103529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Splash_02_stort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04813"/>
            <a:ext cx="8980488" cy="6453187"/>
          </a:xfrm>
          <a:prstGeom prst="rect">
            <a:avLst/>
          </a:prstGeom>
          <a:noFill/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0" y="4437063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3429000"/>
            <a:ext cx="4819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pic>
        <p:nvPicPr>
          <p:cNvPr id="1048" name="Picture 24" descr="aarhusvand_logo_sort_powerpoint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489825" y="0"/>
            <a:ext cx="1654175" cy="552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splash1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 rot="7034538" flipH="1">
            <a:off x="8103394" y="-257969"/>
            <a:ext cx="2009775" cy="230346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teksttypografierne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4437063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3081" name="Picture 9" descr="aarhusvand_logo_sort_powerpoint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489825" y="0"/>
            <a:ext cx="1654175" cy="552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  <p:sldLayoutId id="2147483697" r:id="rId13"/>
    <p:sldLayoutId id="2147483698" r:id="rId14"/>
    <p:sldLayoutId id="2147483699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teksttypografierne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4437063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9221" name="Picture 5" descr="aarhusvand_logo_sort_powerpoint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489825" y="0"/>
            <a:ext cx="1654175" cy="552450"/>
          </a:xfrm>
          <a:prstGeom prst="rect">
            <a:avLst/>
          </a:prstGeom>
          <a:noFill/>
        </p:spPr>
      </p:pic>
      <p:pic>
        <p:nvPicPr>
          <p:cNvPr id="9224" name="Picture 8" descr="Splash_02_stort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7172106" flipV="1">
            <a:off x="7458869" y="581819"/>
            <a:ext cx="2159000" cy="15509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lash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 rot="9642151" flipV="1">
            <a:off x="7558088" y="-287338"/>
            <a:ext cx="30956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teksttypografierne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4437063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7414" name="Picture 6" descr="aarhusvand_logo_sort_powerpoint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489825" y="0"/>
            <a:ext cx="1654175" cy="552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5760640" cy="2447925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800" b="1" dirty="0" smtClean="0"/>
              <a:t>Politiske </a:t>
            </a:r>
            <a:r>
              <a:rPr lang="da-DK" sz="2800" b="1" dirty="0"/>
              <a:t>målsætninger inden for </a:t>
            </a:r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spilde- </a:t>
            </a:r>
            <a:r>
              <a:rPr lang="da-DK" sz="2800" b="1" dirty="0"/>
              <a:t>og </a:t>
            </a:r>
            <a:r>
              <a:rPr lang="da-DK" sz="2800" b="1" dirty="0" smtClean="0"/>
              <a:t>drikkevandsområdet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1800" dirty="0"/>
              <a:t>WAVIN WATER SOLUTION </a:t>
            </a:r>
            <a:r>
              <a:rPr lang="da-DK" sz="1800" dirty="0" smtClean="0"/>
              <a:t>DAY</a:t>
            </a:r>
            <a:br>
              <a:rPr lang="da-DK" sz="1800" dirty="0" smtClean="0"/>
            </a:br>
            <a:r>
              <a:rPr lang="da-DK" sz="1600" dirty="0" smtClean="0"/>
              <a:t>Onsdag den 1. oktober 2014</a:t>
            </a:r>
            <a:r>
              <a:rPr lang="da-DK" sz="1800" dirty="0" smtClean="0"/>
              <a:t/>
            </a:r>
            <a:br>
              <a:rPr lang="da-DK" sz="1800" dirty="0" smtClean="0"/>
            </a:br>
            <a:endParaRPr lang="da-DK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49424"/>
            <a:ext cx="7774632" cy="831304"/>
          </a:xfrm>
        </p:spPr>
        <p:txBody>
          <a:bodyPr/>
          <a:lstStyle/>
          <a:p>
            <a:r>
              <a:rPr lang="da-DK" sz="2000" dirty="0" smtClean="0"/>
              <a:t>Det samlede Vandkredsløb – som det er defineret i </a:t>
            </a:r>
            <a:br>
              <a:rPr lang="da-DK" sz="2000" dirty="0" smtClean="0"/>
            </a:br>
            <a:r>
              <a:rPr lang="da-DK" sz="2000" dirty="0" err="1" smtClean="0"/>
              <a:t>VandVision</a:t>
            </a:r>
            <a:r>
              <a:rPr lang="da-DK" sz="2000" dirty="0" smtClean="0"/>
              <a:t> 2100</a:t>
            </a:r>
            <a:endParaRPr lang="da-DK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651401" cy="57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012161" y="2852936"/>
            <a:ext cx="29523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Vandselskaberne varetager i større eller mindre grad driften af de enkelte dele i vandkredsløbet:</a:t>
            </a:r>
          </a:p>
          <a:p>
            <a:endParaRPr lang="da-DK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/>
              <a:t>Mest i det ”tekniske vandkredsløb”</a:t>
            </a:r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/>
              <a:t>Mindst i det ”naturlige vandkredsløb”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xmlns="" val="2001961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rundet rektangel 12"/>
          <p:cNvSpPr/>
          <p:nvPr/>
        </p:nvSpPr>
        <p:spPr bwMode="auto">
          <a:xfrm>
            <a:off x="513871" y="2831782"/>
            <a:ext cx="1753873" cy="145289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frundet rektangel 9"/>
          <p:cNvSpPr/>
          <p:nvPr/>
        </p:nvSpPr>
        <p:spPr bwMode="auto">
          <a:xfrm>
            <a:off x="467544" y="5013176"/>
            <a:ext cx="3320781" cy="16927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frundet rektangel 8"/>
          <p:cNvSpPr/>
          <p:nvPr/>
        </p:nvSpPr>
        <p:spPr bwMode="auto">
          <a:xfrm>
            <a:off x="5761775" y="4941168"/>
            <a:ext cx="3272050" cy="1785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frundet rektangel 6"/>
          <p:cNvSpPr/>
          <p:nvPr/>
        </p:nvSpPr>
        <p:spPr bwMode="auto">
          <a:xfrm>
            <a:off x="6421230" y="3068960"/>
            <a:ext cx="1992853" cy="10554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Afrundet rektangel 22"/>
          <p:cNvSpPr/>
          <p:nvPr/>
        </p:nvSpPr>
        <p:spPr bwMode="auto">
          <a:xfrm>
            <a:off x="395536" y="604862"/>
            <a:ext cx="4065268" cy="149329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frundet rektangel 19"/>
          <p:cNvSpPr/>
          <p:nvPr/>
        </p:nvSpPr>
        <p:spPr bwMode="auto">
          <a:xfrm>
            <a:off x="4932040" y="910896"/>
            <a:ext cx="3456383" cy="7899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801945" cy="246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68253" y="659012"/>
            <a:ext cx="4055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Grundvand , beskyttelse og indvinding</a:t>
            </a:r>
          </a:p>
          <a:p>
            <a:r>
              <a:rPr lang="da-DK" sz="1000" dirty="0" smtClean="0">
                <a:solidFill>
                  <a:srgbClr val="FF0000"/>
                </a:solidFill>
              </a:rPr>
              <a:t>Forsyningsselskaber – kommunale</a:t>
            </a:r>
            <a:r>
              <a:rPr lang="da-DK" sz="1000" dirty="0" smtClean="0">
                <a:solidFill>
                  <a:schemeClr val="bg1"/>
                </a:solidFill>
              </a:rPr>
              <a:t>/private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Øvrige </a:t>
            </a:r>
            <a:r>
              <a:rPr lang="da-DK" sz="1000" dirty="0" err="1" smtClean="0">
                <a:solidFill>
                  <a:schemeClr val="bg1"/>
                </a:solidFill>
              </a:rPr>
              <a:t>indvindere</a:t>
            </a:r>
            <a:r>
              <a:rPr lang="da-DK" sz="1000" dirty="0" smtClean="0">
                <a:solidFill>
                  <a:schemeClr val="bg1"/>
                </a:solidFill>
              </a:rPr>
              <a:t> (virksomheder, landbrug, gartnerier etc.)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Landbruget – beskyttelse af grundvand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Borgere – beskyttelse af grundvand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Vejforvaltere - grundvandshensyn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Etc. </a:t>
            </a:r>
          </a:p>
          <a:p>
            <a:r>
              <a:rPr lang="da-DK" sz="1000" dirty="0" smtClean="0">
                <a:solidFill>
                  <a:srgbClr val="92D050"/>
                </a:solidFill>
              </a:rPr>
              <a:t>70-90 %</a:t>
            </a:r>
            <a:endParaRPr lang="da-DK" sz="1000" dirty="0">
              <a:solidFill>
                <a:srgbClr val="92D050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4932040" y="910896"/>
            <a:ext cx="29851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Drikkevand, produktion og distribution</a:t>
            </a:r>
          </a:p>
          <a:p>
            <a:r>
              <a:rPr lang="da-DK" sz="1000" dirty="0" smtClean="0">
                <a:solidFill>
                  <a:srgbClr val="FF0000"/>
                </a:solidFill>
              </a:rPr>
              <a:t>Forsyningsselskaber</a:t>
            </a:r>
            <a:r>
              <a:rPr lang="da-DK" sz="1000" dirty="0" smtClean="0">
                <a:solidFill>
                  <a:schemeClr val="bg1"/>
                </a:solidFill>
              </a:rPr>
              <a:t> </a:t>
            </a:r>
            <a:r>
              <a:rPr lang="da-DK" sz="1000" dirty="0" smtClean="0">
                <a:solidFill>
                  <a:srgbClr val="FF0000"/>
                </a:solidFill>
              </a:rPr>
              <a:t>- kommunale/</a:t>
            </a:r>
            <a:r>
              <a:rPr lang="da-DK" sz="1000" dirty="0" smtClean="0">
                <a:solidFill>
                  <a:schemeClr val="bg1"/>
                </a:solidFill>
              </a:rPr>
              <a:t>private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Borgere</a:t>
            </a:r>
          </a:p>
          <a:p>
            <a:r>
              <a:rPr lang="da-DK" sz="1000" dirty="0" smtClean="0">
                <a:solidFill>
                  <a:srgbClr val="92D050"/>
                </a:solidFill>
              </a:rPr>
              <a:t>70-90 %</a:t>
            </a:r>
          </a:p>
          <a:p>
            <a:endParaRPr lang="da-DK" sz="1000" dirty="0" smtClean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421230" y="3068960"/>
            <a:ext cx="21832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Spildevandsrensning</a:t>
            </a:r>
          </a:p>
          <a:p>
            <a:r>
              <a:rPr lang="da-DK" sz="1000" dirty="0" smtClean="0">
                <a:solidFill>
                  <a:srgbClr val="FF0000"/>
                </a:solidFill>
              </a:rPr>
              <a:t>Forsyningsselskaber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Virksomheder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Borgere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Etc.</a:t>
            </a:r>
          </a:p>
          <a:p>
            <a:r>
              <a:rPr lang="da-DK" sz="1100" dirty="0" smtClean="0">
                <a:solidFill>
                  <a:srgbClr val="92D050"/>
                </a:solidFill>
              </a:rPr>
              <a:t>80-90 %</a:t>
            </a:r>
            <a:endParaRPr lang="da-DK" sz="1100" dirty="0">
              <a:solidFill>
                <a:srgbClr val="92D050"/>
              </a:solidFill>
            </a:endParaRPr>
          </a:p>
        </p:txBody>
      </p:sp>
      <p:cxnSp>
        <p:nvCxnSpPr>
          <p:cNvPr id="11" name="Lige pilforbindelse 10"/>
          <p:cNvCxnSpPr/>
          <p:nvPr/>
        </p:nvCxnSpPr>
        <p:spPr bwMode="auto">
          <a:xfrm flipH="1">
            <a:off x="5292080" y="1559407"/>
            <a:ext cx="837143" cy="1077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Lige pilforbindelse 16"/>
          <p:cNvCxnSpPr/>
          <p:nvPr/>
        </p:nvCxnSpPr>
        <p:spPr bwMode="auto">
          <a:xfrm>
            <a:off x="2699792" y="1628800"/>
            <a:ext cx="1008112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kstboks 23"/>
          <p:cNvSpPr txBox="1"/>
          <p:nvPr/>
        </p:nvSpPr>
        <p:spPr>
          <a:xfrm>
            <a:off x="5761775" y="4982733"/>
            <a:ext cx="3249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Byens regnvand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Drift varierer fra ”almindelig regn” til ”skybrud”</a:t>
            </a:r>
          </a:p>
          <a:p>
            <a:r>
              <a:rPr lang="da-DK" sz="1000" dirty="0" smtClean="0">
                <a:solidFill>
                  <a:srgbClr val="FF0000"/>
                </a:solidFill>
              </a:rPr>
              <a:t>Forsyningsselskaber – kloakanlæg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Kommunal vejafdeling – vejvand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Borgere/forretningsdrivende – private anlæg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Brandvæsen/miljøvagt – beredskab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Evt. forsikringsselskaber</a:t>
            </a:r>
          </a:p>
          <a:p>
            <a:r>
              <a:rPr lang="da-DK" sz="1000" dirty="0" smtClean="0">
                <a:solidFill>
                  <a:srgbClr val="92D050"/>
                </a:solidFill>
              </a:rPr>
              <a:t>Alm. Regn: 99 %</a:t>
            </a:r>
          </a:p>
          <a:p>
            <a:r>
              <a:rPr lang="da-DK" sz="1000" dirty="0" smtClean="0">
                <a:solidFill>
                  <a:srgbClr val="92D050"/>
                </a:solidFill>
              </a:rPr>
              <a:t>Skybrud: ?? (50 %) 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0" y="91371"/>
            <a:ext cx="9410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dirty="0" smtClean="0">
                <a:solidFill>
                  <a:srgbClr val="FF0000"/>
                </a:solidFill>
              </a:rPr>
              <a:t>Hvilke opgaver varetager forsyningsselskaberne i dag</a:t>
            </a:r>
            <a:endParaRPr lang="da-DK" b="1" dirty="0">
              <a:solidFill>
                <a:srgbClr val="92D050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467544" y="5054741"/>
            <a:ext cx="27318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”Våd natur” vandløb, sø, mose, hav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Statslige driftsforvaltere ?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Kommunale driftsforvaltninger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Private bredejere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Landbruget 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Pumpe / </a:t>
            </a:r>
            <a:r>
              <a:rPr lang="da-DK" sz="1000" dirty="0" err="1" smtClean="0">
                <a:solidFill>
                  <a:schemeClr val="bg1"/>
                </a:solidFill>
              </a:rPr>
              <a:t>digelaug</a:t>
            </a:r>
            <a:endParaRPr lang="da-DK" sz="1000" dirty="0" smtClean="0">
              <a:solidFill>
                <a:schemeClr val="bg1"/>
              </a:solidFill>
            </a:endParaRPr>
          </a:p>
          <a:p>
            <a:r>
              <a:rPr lang="da-DK" sz="1000" dirty="0" err="1" smtClean="0">
                <a:solidFill>
                  <a:schemeClr val="bg1"/>
                </a:solidFill>
              </a:rPr>
              <a:t>Interesseorg</a:t>
            </a:r>
            <a:r>
              <a:rPr lang="da-DK" sz="1000" dirty="0" smtClean="0">
                <a:solidFill>
                  <a:schemeClr val="bg1"/>
                </a:solidFill>
              </a:rPr>
              <a:t>. (lystfiskere)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Etc.</a:t>
            </a:r>
          </a:p>
          <a:p>
            <a:r>
              <a:rPr lang="da-DK" sz="1000" dirty="0">
                <a:solidFill>
                  <a:srgbClr val="FF0000"/>
                </a:solidFill>
              </a:rPr>
              <a:t>Forsyningsselskabernes </a:t>
            </a:r>
          </a:p>
          <a:p>
            <a:r>
              <a:rPr lang="da-DK" sz="1000" dirty="0">
                <a:solidFill>
                  <a:srgbClr val="FF0000"/>
                </a:solidFill>
              </a:rPr>
              <a:t>rolle er </a:t>
            </a:r>
            <a:r>
              <a:rPr lang="da-DK" sz="1000" dirty="0" smtClean="0">
                <a:solidFill>
                  <a:srgbClr val="FF0000"/>
                </a:solidFill>
              </a:rPr>
              <a:t>minimal – </a:t>
            </a:r>
            <a:r>
              <a:rPr lang="da-DK" sz="1000" dirty="0" smtClean="0">
                <a:solidFill>
                  <a:srgbClr val="92D050"/>
                </a:solidFill>
              </a:rPr>
              <a:t>0-1 %</a:t>
            </a:r>
            <a:endParaRPr lang="da-DK" sz="1000" dirty="0">
              <a:solidFill>
                <a:srgbClr val="92D050"/>
              </a:solidFill>
            </a:endParaRPr>
          </a:p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513871" y="2831782"/>
            <a:ext cx="19334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Arealforvaltning – det åbne land (klima)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Landbrug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Skovejere</a:t>
            </a:r>
          </a:p>
          <a:p>
            <a:r>
              <a:rPr lang="da-DK" sz="1000" dirty="0" err="1" smtClean="0">
                <a:solidFill>
                  <a:schemeClr val="bg1"/>
                </a:solidFill>
              </a:rPr>
              <a:t>Etc</a:t>
            </a:r>
            <a:r>
              <a:rPr lang="da-DK" sz="10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a-DK" sz="1000" dirty="0" smtClean="0">
                <a:solidFill>
                  <a:srgbClr val="FF0000"/>
                </a:solidFill>
              </a:rPr>
              <a:t>Forsyningsselskabernes </a:t>
            </a:r>
          </a:p>
          <a:p>
            <a:r>
              <a:rPr lang="da-DK" sz="1000" dirty="0" smtClean="0">
                <a:solidFill>
                  <a:srgbClr val="FF0000"/>
                </a:solidFill>
              </a:rPr>
              <a:t>rolle er minimal – </a:t>
            </a:r>
            <a:r>
              <a:rPr lang="da-DK" sz="1000" dirty="0" smtClean="0">
                <a:solidFill>
                  <a:srgbClr val="92D050"/>
                </a:solidFill>
              </a:rPr>
              <a:t>0-1 %</a:t>
            </a:r>
            <a:endParaRPr lang="da-DK" sz="1000" dirty="0">
              <a:solidFill>
                <a:srgbClr val="92D050"/>
              </a:solidFill>
            </a:endParaRPr>
          </a:p>
        </p:txBody>
      </p:sp>
      <p:cxnSp>
        <p:nvCxnSpPr>
          <p:cNvPr id="15" name="Lige pilforbindelse 14"/>
          <p:cNvCxnSpPr/>
          <p:nvPr/>
        </p:nvCxnSpPr>
        <p:spPr bwMode="auto">
          <a:xfrm flipH="1">
            <a:off x="5436096" y="3558229"/>
            <a:ext cx="985134" cy="374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Lige pilforbindelse 17"/>
          <p:cNvCxnSpPr/>
          <p:nvPr/>
        </p:nvCxnSpPr>
        <p:spPr bwMode="auto">
          <a:xfrm flipH="1" flipV="1">
            <a:off x="4644008" y="4437112"/>
            <a:ext cx="1117767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Lige pilforbindelse 20"/>
          <p:cNvCxnSpPr/>
          <p:nvPr/>
        </p:nvCxnSpPr>
        <p:spPr bwMode="auto">
          <a:xfrm flipV="1">
            <a:off x="2447283" y="3933056"/>
            <a:ext cx="900581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Lige pilforbindelse 24"/>
          <p:cNvCxnSpPr/>
          <p:nvPr/>
        </p:nvCxnSpPr>
        <p:spPr bwMode="auto">
          <a:xfrm flipV="1">
            <a:off x="2127934" y="3212976"/>
            <a:ext cx="186800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171556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rundet rektangel 12"/>
          <p:cNvSpPr/>
          <p:nvPr/>
        </p:nvSpPr>
        <p:spPr bwMode="auto">
          <a:xfrm>
            <a:off x="251521" y="2831782"/>
            <a:ext cx="2304256" cy="145289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frundet rektangel 9"/>
          <p:cNvSpPr/>
          <p:nvPr/>
        </p:nvSpPr>
        <p:spPr bwMode="auto">
          <a:xfrm>
            <a:off x="467545" y="5013177"/>
            <a:ext cx="3320780" cy="17389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frundet rektangel 8"/>
          <p:cNvSpPr/>
          <p:nvPr/>
        </p:nvSpPr>
        <p:spPr bwMode="auto">
          <a:xfrm>
            <a:off x="5761775" y="4967009"/>
            <a:ext cx="3272050" cy="1785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frundet rektangel 6"/>
          <p:cNvSpPr/>
          <p:nvPr/>
        </p:nvSpPr>
        <p:spPr bwMode="auto">
          <a:xfrm>
            <a:off x="6421229" y="3068959"/>
            <a:ext cx="2612596" cy="158417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Afrundet rektangel 22"/>
          <p:cNvSpPr/>
          <p:nvPr/>
        </p:nvSpPr>
        <p:spPr bwMode="auto">
          <a:xfrm>
            <a:off x="395536" y="604862"/>
            <a:ext cx="3672408" cy="109594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frundet rektangel 19"/>
          <p:cNvSpPr/>
          <p:nvPr/>
        </p:nvSpPr>
        <p:spPr bwMode="auto">
          <a:xfrm>
            <a:off x="4925761" y="745158"/>
            <a:ext cx="3672408" cy="12653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801945" cy="246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68253" y="659012"/>
            <a:ext cx="30460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Grundvand , beskyttelse og indvinding</a:t>
            </a:r>
          </a:p>
          <a:p>
            <a:endParaRPr lang="da-DK" sz="1000" b="1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Private vandværker – drift af kildepladser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Grundvandsbeskyttelse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Salg af viden/ydelser/produkter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4966774" y="76470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Drikkevand, produktion og distribution</a:t>
            </a:r>
          </a:p>
          <a:p>
            <a:endParaRPr lang="da-DK" sz="1000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Salg af viden/ydelser/produkter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Installationer på borgerens grund (vandure, stik målere etc.) varetage hele ”forsyningskæden”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-   Private vandværker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6565246" y="3145902"/>
            <a:ext cx="2183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Spildevandsrensning</a:t>
            </a:r>
          </a:p>
          <a:p>
            <a:endParaRPr lang="da-DK" sz="1000" b="1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Salg af viden/ydelser/produkter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Installationer på borgerens grund, varetage hele ”afledningskæden”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Private spildevandsrensningsanlæg</a:t>
            </a:r>
          </a:p>
        </p:txBody>
      </p:sp>
      <p:cxnSp>
        <p:nvCxnSpPr>
          <p:cNvPr id="11" name="Lige pilforbindelse 10"/>
          <p:cNvCxnSpPr/>
          <p:nvPr/>
        </p:nvCxnSpPr>
        <p:spPr bwMode="auto">
          <a:xfrm flipH="1">
            <a:off x="5292080" y="1559407"/>
            <a:ext cx="837143" cy="1077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Lige pilforbindelse 16"/>
          <p:cNvCxnSpPr/>
          <p:nvPr/>
        </p:nvCxnSpPr>
        <p:spPr bwMode="auto">
          <a:xfrm>
            <a:off x="2555776" y="1464894"/>
            <a:ext cx="1152128" cy="1172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kstboks 23"/>
          <p:cNvSpPr txBox="1"/>
          <p:nvPr/>
        </p:nvSpPr>
        <p:spPr>
          <a:xfrm>
            <a:off x="5821329" y="4967009"/>
            <a:ext cx="34083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Byens regnvand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Drift varierer fra ”almindelig regn” til ”skybrud”</a:t>
            </a:r>
          </a:p>
          <a:p>
            <a:endParaRPr lang="da-DK" sz="10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Salg af viden/ydelser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Normalregn: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-  Regnvand hos borgeren – abonnement ??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Vejvand ??  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Andre ”vandtekniske anlæg” (sluser, diger </a:t>
            </a:r>
            <a:r>
              <a:rPr lang="da-DK" sz="1000" dirty="0" err="1" smtClean="0">
                <a:solidFill>
                  <a:schemeClr val="bg1"/>
                </a:solidFill>
              </a:rPr>
              <a:t>etc</a:t>
            </a:r>
            <a:r>
              <a:rPr lang="da-DK" sz="1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Ekstremregn: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Sluse/pumpeanlæg, beredskab </a:t>
            </a: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Andre ”skybrudsanlæg” </a:t>
            </a:r>
          </a:p>
          <a:p>
            <a:pPr marL="171450" indent="-171450">
              <a:buFontTx/>
              <a:buChar char="-"/>
            </a:pPr>
            <a:endParaRPr lang="da-DK" sz="1000" dirty="0" smtClean="0">
              <a:solidFill>
                <a:schemeClr val="bg1"/>
              </a:solidFill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0" y="91371"/>
            <a:ext cx="9410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dirty="0" smtClean="0">
                <a:solidFill>
                  <a:srgbClr val="FF0000"/>
                </a:solidFill>
              </a:rPr>
              <a:t>Hvor kunne der ligge nye opgaver ??</a:t>
            </a:r>
            <a:r>
              <a:rPr lang="da-DK" b="1" dirty="0" smtClean="0">
                <a:solidFill>
                  <a:srgbClr val="92D050"/>
                </a:solidFill>
              </a:rPr>
              <a:t>  </a:t>
            </a:r>
            <a:endParaRPr lang="da-DK" b="1" dirty="0">
              <a:solidFill>
                <a:srgbClr val="92D050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24290" y="5229200"/>
            <a:ext cx="32640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”Våd natur” vandløb, sø, mose, hav</a:t>
            </a:r>
          </a:p>
          <a:p>
            <a:endParaRPr lang="da-DK" sz="1000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da-DK" sz="1000" dirty="0" smtClean="0">
                <a:solidFill>
                  <a:schemeClr val="bg1"/>
                </a:solidFill>
              </a:rPr>
              <a:t>Drift af vandløb/søer i det omfang de indgår 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smtClean="0">
                <a:solidFill>
                  <a:schemeClr val="bg1"/>
                </a:solidFill>
              </a:rPr>
              <a:t>   som et ”klimatilpasningsanlæg” 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smtClean="0">
                <a:solidFill>
                  <a:schemeClr val="bg1"/>
                </a:solidFill>
              </a:rPr>
              <a:t>   (f.eks. opstemning af regnvand opstrøms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smtClean="0">
                <a:solidFill>
                  <a:schemeClr val="bg1"/>
                </a:solidFill>
              </a:rPr>
              <a:t>    Aarhus Midtby – fremfor bassinanlæg i 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smtClean="0">
                <a:solidFill>
                  <a:schemeClr val="bg1"/>
                </a:solidFill>
              </a:rPr>
              <a:t>    Midtbyen), eller drift, der på anden vis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smtClean="0">
                <a:solidFill>
                  <a:schemeClr val="bg1"/>
                </a:solidFill>
              </a:rPr>
              <a:t>    understøtter </a:t>
            </a:r>
            <a:r>
              <a:rPr lang="da-DK" sz="1000" dirty="0" err="1" smtClean="0">
                <a:solidFill>
                  <a:schemeClr val="bg1"/>
                </a:solidFill>
              </a:rPr>
              <a:t>AaV´s</a:t>
            </a:r>
            <a:r>
              <a:rPr lang="da-DK" sz="1000" dirty="0" smtClean="0">
                <a:solidFill>
                  <a:schemeClr val="bg1"/>
                </a:solidFill>
              </a:rPr>
              <a:t> kerneydelser  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  <a:endParaRPr lang="da-DK" sz="1000" dirty="0" smtClean="0">
              <a:solidFill>
                <a:schemeClr val="bg1"/>
              </a:solidFill>
            </a:endParaRPr>
          </a:p>
          <a:p>
            <a:r>
              <a:rPr lang="da-DK" sz="1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422340" y="2831782"/>
            <a:ext cx="1933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>
                <a:solidFill>
                  <a:schemeClr val="bg1"/>
                </a:solidFill>
              </a:rPr>
              <a:t>Arealforvaltning – det åbne land (klima)</a:t>
            </a:r>
          </a:p>
          <a:p>
            <a:endParaRPr lang="da-DK" sz="1000" b="1" dirty="0">
              <a:solidFill>
                <a:schemeClr val="bg1"/>
              </a:solidFill>
            </a:endParaRPr>
          </a:p>
          <a:p>
            <a:r>
              <a:rPr lang="da-DK" sz="1000" dirty="0" smtClean="0">
                <a:solidFill>
                  <a:schemeClr val="bg1"/>
                </a:solidFill>
              </a:rPr>
              <a:t>- Drift af arealer i det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  omfang de indgår som et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  ”klimatilpasningsanlæg”,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smtClean="0">
                <a:solidFill>
                  <a:schemeClr val="bg1"/>
                </a:solidFill>
              </a:rPr>
              <a:t> eller drift, der på anden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  vis understøtter </a:t>
            </a:r>
            <a:r>
              <a:rPr lang="da-DK" sz="1000" dirty="0" err="1" smtClean="0">
                <a:solidFill>
                  <a:schemeClr val="bg1"/>
                </a:solidFill>
              </a:rPr>
              <a:t>AaV´s</a:t>
            </a:r>
            <a:r>
              <a:rPr lang="da-DK" sz="1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  kerneydelser</a:t>
            </a:r>
          </a:p>
        </p:txBody>
      </p:sp>
      <p:cxnSp>
        <p:nvCxnSpPr>
          <p:cNvPr id="15" name="Lige pilforbindelse 14"/>
          <p:cNvCxnSpPr/>
          <p:nvPr/>
        </p:nvCxnSpPr>
        <p:spPr bwMode="auto">
          <a:xfrm flipH="1">
            <a:off x="5436096" y="3558229"/>
            <a:ext cx="985134" cy="374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Lige pilforbindelse 17"/>
          <p:cNvCxnSpPr/>
          <p:nvPr/>
        </p:nvCxnSpPr>
        <p:spPr bwMode="auto">
          <a:xfrm flipH="1" flipV="1">
            <a:off x="4644008" y="4437112"/>
            <a:ext cx="1117767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Lige pilforbindelse 20"/>
          <p:cNvCxnSpPr/>
          <p:nvPr/>
        </p:nvCxnSpPr>
        <p:spPr bwMode="auto">
          <a:xfrm flipV="1">
            <a:off x="2447283" y="3933056"/>
            <a:ext cx="900581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Lige pilforbindelse 24"/>
          <p:cNvCxnSpPr/>
          <p:nvPr/>
        </p:nvCxnSpPr>
        <p:spPr bwMode="auto">
          <a:xfrm flipV="1">
            <a:off x="2127934" y="3212976"/>
            <a:ext cx="186800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240121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96817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28" name="think-cell Slide" r:id="rId3" imgW="360" imgH="360" progId="">
              <p:embed/>
            </p:oleObj>
          </a:graphicData>
        </a:graphic>
      </p:graphicFrame>
      <p:sp>
        <p:nvSpPr>
          <p:cNvPr id="36" name="Rektangel 35"/>
          <p:cNvSpPr/>
          <p:nvPr/>
        </p:nvSpPr>
        <p:spPr bwMode="auto">
          <a:xfrm>
            <a:off x="6652388" y="188640"/>
            <a:ext cx="2479737" cy="15841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Projekt: Spildevandsplan 2013-2016 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4530811"/>
              </p:ext>
            </p:extLst>
          </p:nvPr>
        </p:nvGraphicFramePr>
        <p:xfrm>
          <a:off x="179512" y="1700808"/>
          <a:ext cx="8856985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24136"/>
                <a:gridCol w="1126445"/>
                <a:gridCol w="1184692"/>
                <a:gridCol w="1184692"/>
                <a:gridCol w="118469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Aktivitet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Igangværende /</a:t>
                      </a:r>
                    </a:p>
                    <a:p>
                      <a:r>
                        <a:rPr lang="da-DK" sz="1050" dirty="0" smtClean="0"/>
                        <a:t>potentiel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</a:p>
                    <a:p>
                      <a:r>
                        <a:rPr lang="da-DK" sz="1050" dirty="0" smtClean="0"/>
                        <a:t>på</a:t>
                      </a:r>
                      <a:r>
                        <a:rPr lang="da-DK" sz="1050" baseline="0" dirty="0" smtClean="0"/>
                        <a:t> ”klima”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  <a:r>
                        <a:rPr lang="da-DK" sz="1050" baseline="0" dirty="0" smtClean="0"/>
                        <a:t> på</a:t>
                      </a:r>
                    </a:p>
                    <a:p>
                      <a:r>
                        <a:rPr lang="da-DK" sz="1050" baseline="0" dirty="0" smtClean="0"/>
                        <a:t>”miljø &amp; sundhed”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  <a:r>
                        <a:rPr lang="da-DK" sz="1050" baseline="0" dirty="0" smtClean="0"/>
                        <a:t> på ”helheds-betragtning”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 på ”</a:t>
                      </a:r>
                      <a:r>
                        <a:rPr lang="da-DK" sz="1050" dirty="0" err="1" smtClean="0"/>
                        <a:t>forretnings-grundlaget</a:t>
                      </a:r>
                      <a:r>
                        <a:rPr lang="da-DK" sz="1050" dirty="0" smtClean="0"/>
                        <a:t>”</a:t>
                      </a:r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Byggemodning, nye, fælles ”klimabassiner” med mulighed for håndtering af vand udover 10-årshændelsen 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Potentiel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Sanering af kloakanlæg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Igangværende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Separering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smtClean="0"/>
                        <a:t>Igangværende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Miljø/klimaprojekter i eksisterende områder (pulje til vandplanprojekter)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smtClean="0"/>
                        <a:t>Igangværende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Renseanlægscentralisering af de sydlige anlæg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Igangværende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Helhedsbetragtninger og nye miljømål. Forbedring af vandløbskvalitet og kompensationsløsninger </a:t>
                      </a:r>
                      <a:r>
                        <a:rPr lang="da-DK" sz="1050" dirty="0" err="1" smtClean="0"/>
                        <a:t>i.f.m</a:t>
                      </a:r>
                      <a:r>
                        <a:rPr lang="da-DK" sz="1050" dirty="0" smtClean="0"/>
                        <a:t>. renseanlægscentralisering. 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smtClean="0"/>
                        <a:t>Potentiel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Nye rådnetanke/energiproduktionsanlæg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smtClean="0"/>
                        <a:t>Potentiel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Kloakering af kolonihaver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Igangværende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Omlægninger af eksisterende kloakledninger </a:t>
                      </a:r>
                      <a:r>
                        <a:rPr lang="da-DK" sz="1050" dirty="0" err="1" smtClean="0"/>
                        <a:t>i.f.m</a:t>
                      </a:r>
                      <a:r>
                        <a:rPr lang="da-DK" sz="1050" dirty="0" smtClean="0"/>
                        <a:t>. kommunale anlægsprojekter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Igangværende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Anlæg og drift af sluse, andre klimatilpasningsprojekter, jf. betalingslov.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Potentiel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40" y="239713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573592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88648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119938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11" y="26066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362" y="239713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40" y="2885197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40" y="3252863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56" y="325289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40" y="365614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992" y="4047147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56" y="404250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56" y="464567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362" y="464567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008" y="464567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56" y="5204692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008" y="5204692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40" y="5204692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56" y="5585717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56" y="598490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362" y="5985467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86" y="6360096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ktangel 31"/>
          <p:cNvSpPr/>
          <p:nvPr/>
        </p:nvSpPr>
        <p:spPr>
          <a:xfrm>
            <a:off x="6560884" y="1199383"/>
            <a:ext cx="1398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Negativ </a:t>
            </a:r>
            <a:r>
              <a:rPr lang="da-DK" sz="1000" dirty="0"/>
              <a:t>påvirkning</a:t>
            </a:r>
          </a:p>
        </p:txBody>
      </p:sp>
      <p:sp>
        <p:nvSpPr>
          <p:cNvPr id="33" name="Rektangel 32"/>
          <p:cNvSpPr/>
          <p:nvPr/>
        </p:nvSpPr>
        <p:spPr>
          <a:xfrm>
            <a:off x="6560884" y="273875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Stor </a:t>
            </a:r>
            <a:r>
              <a:rPr lang="da-DK" sz="1000" dirty="0"/>
              <a:t>positiv påvirkning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560884" y="573592"/>
            <a:ext cx="1944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/>
              <a:t>M</a:t>
            </a:r>
            <a:r>
              <a:rPr lang="da-DK" sz="1000" dirty="0" smtClean="0"/>
              <a:t>ærkbar </a:t>
            </a:r>
            <a:r>
              <a:rPr lang="da-DK" sz="1000" dirty="0"/>
              <a:t>positiv påvirkning</a:t>
            </a:r>
          </a:p>
        </p:txBody>
      </p:sp>
      <p:sp>
        <p:nvSpPr>
          <p:cNvPr id="35" name="Rektangel 34"/>
          <p:cNvSpPr/>
          <p:nvPr/>
        </p:nvSpPr>
        <p:spPr>
          <a:xfrm>
            <a:off x="6560884" y="886488"/>
            <a:ext cx="26196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Ingen </a:t>
            </a:r>
            <a:r>
              <a:rPr lang="da-DK" sz="1000" dirty="0"/>
              <a:t>eller kun lille positiv påvirkning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40" y="636006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56" y="2885197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992" y="636006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008" y="598490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157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36576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48" name="think-cell Slide" r:id="rId3" imgW="360" imgH="360" progId="">
              <p:embed/>
            </p:oleObj>
          </a:graphicData>
        </a:graphic>
      </p:graphicFrame>
      <p:sp>
        <p:nvSpPr>
          <p:cNvPr id="36" name="Rektangel 35"/>
          <p:cNvSpPr/>
          <p:nvPr/>
        </p:nvSpPr>
        <p:spPr bwMode="auto">
          <a:xfrm>
            <a:off x="6652388" y="188640"/>
            <a:ext cx="2479737" cy="15841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Projekt: Klimatilpasningsplan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724957"/>
              </p:ext>
            </p:extLst>
          </p:nvPr>
        </p:nvGraphicFramePr>
        <p:xfrm>
          <a:off x="179512" y="1700808"/>
          <a:ext cx="8856985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24136"/>
                <a:gridCol w="1126445"/>
                <a:gridCol w="1184692"/>
                <a:gridCol w="1184692"/>
                <a:gridCol w="118469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Aktivitet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Igangværende /</a:t>
                      </a:r>
                    </a:p>
                    <a:p>
                      <a:r>
                        <a:rPr lang="da-DK" sz="1050" dirty="0" smtClean="0"/>
                        <a:t>potentiel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</a:p>
                    <a:p>
                      <a:r>
                        <a:rPr lang="da-DK" sz="1050" dirty="0" smtClean="0"/>
                        <a:t>på</a:t>
                      </a:r>
                      <a:r>
                        <a:rPr lang="da-DK" sz="1050" baseline="0" dirty="0" smtClean="0"/>
                        <a:t> ”klima”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  <a:r>
                        <a:rPr lang="da-DK" sz="1050" baseline="0" dirty="0" smtClean="0"/>
                        <a:t> på</a:t>
                      </a:r>
                    </a:p>
                    <a:p>
                      <a:r>
                        <a:rPr lang="da-DK" sz="1050" baseline="0" dirty="0" smtClean="0"/>
                        <a:t>”miljø &amp; sundhed”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  <a:r>
                        <a:rPr lang="da-DK" sz="1050" baseline="0" dirty="0" smtClean="0"/>
                        <a:t> på ”helheds-betragtning”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 på ”</a:t>
                      </a:r>
                      <a:r>
                        <a:rPr lang="da-DK" sz="1050" dirty="0" err="1" smtClean="0"/>
                        <a:t>forretnings-grundlaget</a:t>
                      </a:r>
                      <a:r>
                        <a:rPr lang="da-DK" sz="1050" dirty="0" smtClean="0"/>
                        <a:t>”</a:t>
                      </a:r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Identifikation af områder, hvor der er stor samfundsmæssig værdi ved at </a:t>
                      </a:r>
                      <a:r>
                        <a:rPr lang="da-DK" sz="1100" dirty="0" err="1" smtClean="0"/>
                        <a:t>samtænke</a:t>
                      </a:r>
                      <a:r>
                        <a:rPr lang="da-DK" sz="1100" dirty="0" smtClean="0"/>
                        <a:t> klimaløsninger – anvende ikke traditionelle ”forsyningstekniske løsninger i kombination med traditionelle tiltag. 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Klimasamarbejde regionalt (”vand kender ingen grænser”). Interessenter::Andre forsyningsselskaber, landbrug, kommuner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Plan for snitflader mellem designede klimaløsninger og beredskab</a:t>
                      </a:r>
                    </a:p>
                    <a:p>
                      <a:r>
                        <a:rPr lang="da-DK" sz="1100" dirty="0" smtClean="0"/>
                        <a:t>Identificere nye forretningsområder 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573592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88648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119938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11" y="26066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ktangel 31"/>
          <p:cNvSpPr/>
          <p:nvPr/>
        </p:nvSpPr>
        <p:spPr>
          <a:xfrm>
            <a:off x="6560884" y="1199383"/>
            <a:ext cx="1398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Negativ </a:t>
            </a:r>
            <a:r>
              <a:rPr lang="da-DK" sz="1000" dirty="0"/>
              <a:t>påvirkning</a:t>
            </a:r>
          </a:p>
        </p:txBody>
      </p:sp>
      <p:sp>
        <p:nvSpPr>
          <p:cNvPr id="33" name="Rektangel 32"/>
          <p:cNvSpPr/>
          <p:nvPr/>
        </p:nvSpPr>
        <p:spPr>
          <a:xfrm>
            <a:off x="6560884" y="273875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Stor </a:t>
            </a:r>
            <a:r>
              <a:rPr lang="da-DK" sz="1000" dirty="0"/>
              <a:t>positiv påvirkning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560884" y="573592"/>
            <a:ext cx="1944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/>
              <a:t>M</a:t>
            </a:r>
            <a:r>
              <a:rPr lang="da-DK" sz="1000" dirty="0" smtClean="0"/>
              <a:t>ærkbar </a:t>
            </a:r>
            <a:r>
              <a:rPr lang="da-DK" sz="1000" dirty="0"/>
              <a:t>positiv påvirkning</a:t>
            </a:r>
          </a:p>
        </p:txBody>
      </p:sp>
      <p:sp>
        <p:nvSpPr>
          <p:cNvPr id="35" name="Rektangel 34"/>
          <p:cNvSpPr/>
          <p:nvPr/>
        </p:nvSpPr>
        <p:spPr>
          <a:xfrm>
            <a:off x="6560884" y="886488"/>
            <a:ext cx="26196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Ingen </a:t>
            </a:r>
            <a:r>
              <a:rPr lang="da-DK" sz="1000" dirty="0"/>
              <a:t>eller kun lille positiv påvirkning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77537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154" y="2581113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6104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573" y="386104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60" y="386104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170" y="386104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784" y="328498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573" y="328498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138" y="328498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98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1839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272" name="think-cell Slide" r:id="rId3" imgW="360" imgH="360" progId="">
              <p:embed/>
            </p:oleObj>
          </a:graphicData>
        </a:graphic>
      </p:graphicFrame>
      <p:sp>
        <p:nvSpPr>
          <p:cNvPr id="36" name="Rektangel 35"/>
          <p:cNvSpPr/>
          <p:nvPr/>
        </p:nvSpPr>
        <p:spPr bwMode="auto">
          <a:xfrm>
            <a:off x="6652388" y="188640"/>
            <a:ext cx="2479737" cy="15841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Projekt: Nye forretningsområder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171552"/>
              </p:ext>
            </p:extLst>
          </p:nvPr>
        </p:nvGraphicFramePr>
        <p:xfrm>
          <a:off x="179512" y="1700808"/>
          <a:ext cx="8856985" cy="480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24136"/>
                <a:gridCol w="1126445"/>
                <a:gridCol w="1184692"/>
                <a:gridCol w="1184692"/>
                <a:gridCol w="118469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Aktivitet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Igangværende /</a:t>
                      </a:r>
                    </a:p>
                    <a:p>
                      <a:r>
                        <a:rPr lang="da-DK" sz="1050" dirty="0" smtClean="0"/>
                        <a:t>potentiel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</a:p>
                    <a:p>
                      <a:r>
                        <a:rPr lang="da-DK" sz="1050" dirty="0" smtClean="0"/>
                        <a:t>på</a:t>
                      </a:r>
                      <a:r>
                        <a:rPr lang="da-DK" sz="1050" baseline="0" dirty="0" smtClean="0"/>
                        <a:t> ”klima”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  <a:r>
                        <a:rPr lang="da-DK" sz="1050" baseline="0" dirty="0" smtClean="0"/>
                        <a:t> på</a:t>
                      </a:r>
                    </a:p>
                    <a:p>
                      <a:r>
                        <a:rPr lang="da-DK" sz="1050" baseline="0" dirty="0" smtClean="0"/>
                        <a:t>”miljø &amp; sundhed”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</a:t>
                      </a:r>
                      <a:r>
                        <a:rPr lang="da-DK" sz="1050" baseline="0" dirty="0" smtClean="0"/>
                        <a:t> på ”helheds-betragtning”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dirty="0" smtClean="0"/>
                        <a:t>Påvirkning på ”</a:t>
                      </a:r>
                      <a:r>
                        <a:rPr lang="da-DK" sz="1050" dirty="0" err="1" smtClean="0"/>
                        <a:t>forretnings-grundlaget</a:t>
                      </a:r>
                      <a:r>
                        <a:rPr lang="da-DK" sz="1050" dirty="0" smtClean="0"/>
                        <a:t>”</a:t>
                      </a:r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Spildevandsrensning for virksomheder – eks. Hospitaler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5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Beredskab. Udføre en del af </a:t>
                      </a:r>
                      <a:r>
                        <a:rPr lang="da-DK" sz="1100" dirty="0" err="1" smtClean="0"/>
                        <a:t>beredskabsopgavenre</a:t>
                      </a:r>
                      <a:r>
                        <a:rPr lang="da-DK" sz="1100" dirty="0" smtClean="0"/>
                        <a:t> – specielt de der vil relatere til klimasikring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Pleje af vådområder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Pleje af vandløb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Drift af installationer på borgerens egen grund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Drift af kommunale klimasikringsløsninger (i lighed med slusen)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Potentiel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Drift af private klimasikrings løsninger (virksomheder/borgere)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Planlægning af sammenhæng og hydraulisk funktion af klimaløsningerne  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Vandselskabernes fremtidige rolle.  Påvirke rammer og muligheder i nuværende og kommende lovgivning. (Ændring af vandsektorlov). 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Igangværende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573592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88648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27" y="119938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811" y="26066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ktangel 31"/>
          <p:cNvSpPr/>
          <p:nvPr/>
        </p:nvSpPr>
        <p:spPr>
          <a:xfrm>
            <a:off x="6560884" y="1199383"/>
            <a:ext cx="1398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Negativ </a:t>
            </a:r>
            <a:r>
              <a:rPr lang="da-DK" sz="1000" dirty="0"/>
              <a:t>påvirkning</a:t>
            </a:r>
          </a:p>
        </p:txBody>
      </p:sp>
      <p:sp>
        <p:nvSpPr>
          <p:cNvPr id="33" name="Rektangel 32"/>
          <p:cNvSpPr/>
          <p:nvPr/>
        </p:nvSpPr>
        <p:spPr>
          <a:xfrm>
            <a:off x="6560884" y="273875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Stor </a:t>
            </a:r>
            <a:r>
              <a:rPr lang="da-DK" sz="1000" dirty="0"/>
              <a:t>positiv påvirkning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560884" y="573592"/>
            <a:ext cx="1944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/>
              <a:t>M</a:t>
            </a:r>
            <a:r>
              <a:rPr lang="da-DK" sz="1000" dirty="0" smtClean="0"/>
              <a:t>ærkbar </a:t>
            </a:r>
            <a:r>
              <a:rPr lang="da-DK" sz="1000" dirty="0"/>
              <a:t>positiv påvirkning</a:t>
            </a:r>
          </a:p>
        </p:txBody>
      </p:sp>
      <p:sp>
        <p:nvSpPr>
          <p:cNvPr id="35" name="Rektangel 34"/>
          <p:cNvSpPr/>
          <p:nvPr/>
        </p:nvSpPr>
        <p:spPr>
          <a:xfrm>
            <a:off x="6560884" y="886488"/>
            <a:ext cx="26196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Ingen </a:t>
            </a:r>
            <a:r>
              <a:rPr lang="da-DK" sz="1000" dirty="0"/>
              <a:t>eller kun lille positiv påvirkning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855" y="2337005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671" y="2337037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43" y="285772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25" y="2849896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703" y="2889751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43" y="33547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09" y="3338393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871" y="333842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59" y="370104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871" y="370104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25" y="370104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59" y="4118044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871" y="4118044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671" y="411804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43" y="4484612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09" y="4484580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871" y="4484644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671" y="4484580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59" y="495641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25" y="4956415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182" y="4956415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43" y="537321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09" y="537321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671" y="335481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671" y="3701043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368" y="5949280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511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4510562"/>
              </p:ext>
            </p:extLst>
          </p:nvPr>
        </p:nvGraphicFramePr>
        <p:xfrm>
          <a:off x="4531246" y="1844823"/>
          <a:ext cx="55081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323528" y="188640"/>
            <a:ext cx="5687527" cy="73558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Vi støtter</a:t>
            </a:r>
            <a:r>
              <a:rPr lang="da-DK" sz="2800" dirty="0" smtClean="0"/>
              <a:t>:</a:t>
            </a:r>
            <a:br>
              <a:rPr lang="da-DK" sz="2800" dirty="0" smtClean="0"/>
            </a:br>
            <a:r>
              <a:rPr lang="da-DK" sz="2800" dirty="0" smtClean="0"/>
              <a:t> 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da-DK" sz="2000" dirty="0" smtClean="0"/>
              <a:t>Udvidet muligheder for udnyttelse af effektiviseringsgevinster: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2000" dirty="0" smtClean="0"/>
              <a:t>Teknologiudvikling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2000" dirty="0" smtClean="0"/>
              <a:t>Øget serviceniveau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2000" dirty="0" smtClean="0"/>
              <a:t>Dækning af fremtidigt underskud / konsolidering</a:t>
            </a:r>
            <a:br>
              <a:rPr lang="da-DK" sz="2000" dirty="0" smtClean="0"/>
            </a:br>
            <a:endParaRPr lang="da-DK" sz="2000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da-DK" sz="2000" dirty="0" smtClean="0"/>
              <a:t>Regulering med fokus på totalomkostninger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2000" dirty="0" smtClean="0"/>
              <a:t>Drift og reinvesteringer ses samlet gennem Asset Management tilgang</a:t>
            </a:r>
            <a:endParaRPr lang="da-DK" sz="2000" strike="sngStrike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2000" dirty="0" smtClean="0"/>
              <a:t>Nyinvesteringer vurderes f.eks. via business cases</a:t>
            </a:r>
            <a:br>
              <a:rPr lang="da-DK" sz="2000" dirty="0" smtClean="0"/>
            </a:br>
            <a:endParaRPr lang="da-DK" sz="2000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da-DK" sz="2000" dirty="0" smtClean="0"/>
              <a:t>Øget incitamenter for konsolidering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2000" dirty="0" smtClean="0"/>
              <a:t>Omkostninger til fusion bør ikke omfattes af prisloftet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2000" dirty="0" smtClean="0"/>
              <a:t>Bør ikke kunne stilles dårligere end før en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dirty="0" smtClean="0">
              <a:solidFill>
                <a:schemeClr val="tx2"/>
              </a:solidFill>
            </a:endParaRPr>
          </a:p>
          <a:p>
            <a:endParaRPr lang="da-DK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48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Kommende regulering</a:t>
            </a:r>
            <a:br>
              <a:rPr lang="da-DK" dirty="0" smtClean="0"/>
            </a:br>
            <a:r>
              <a:rPr lang="da-DK" dirty="0" smtClean="0">
                <a:solidFill>
                  <a:srgbClr val="FF0000"/>
                </a:solidFill>
              </a:rPr>
              <a:t>Motivation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da-DK" dirty="0" smtClean="0"/>
              <a:t>Vi ønsker at:</a:t>
            </a:r>
          </a:p>
          <a:p>
            <a:endParaRPr lang="da-DK" dirty="0" smtClean="0"/>
          </a:p>
          <a:p>
            <a:pPr lvl="1"/>
            <a:r>
              <a:rPr lang="da-DK" dirty="0" smtClean="0"/>
              <a:t>Der skabes en incitamentsstruktur, der motiverer selskaber til at overgå prislofternes krav</a:t>
            </a:r>
          </a:p>
          <a:p>
            <a:pPr lvl="1"/>
            <a:r>
              <a:rPr lang="da-DK" dirty="0" smtClean="0"/>
              <a:t>Der bibeholdes en indkapsling, der sikrer, at kapital ikke forlader kredsløbet mellem selskaber og forbrugere</a:t>
            </a:r>
          </a:p>
        </p:txBody>
      </p:sp>
    </p:spTree>
    <p:extLst>
      <p:ext uri="{BB962C8B-B14F-4D97-AF65-F5344CB8AC3E}">
        <p14:creationId xmlns:p14="http://schemas.microsoft.com/office/powerpoint/2010/main" xmlns="" val="13406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Kommende regulering</a:t>
            </a:r>
            <a:br>
              <a:rPr lang="da-DK" dirty="0" smtClean="0"/>
            </a:br>
            <a:r>
              <a:rPr lang="da-DK" dirty="0" smtClean="0">
                <a:solidFill>
                  <a:srgbClr val="FF0000"/>
                </a:solidFill>
              </a:rPr>
              <a:t>motivation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da-DK" dirty="0" smtClean="0"/>
              <a:t>I </a:t>
            </a:r>
            <a:r>
              <a:rPr lang="da-DK" b="1" dirty="0" smtClean="0"/>
              <a:t>den</a:t>
            </a:r>
            <a:r>
              <a:rPr lang="da-DK" dirty="0" smtClean="0"/>
              <a:t> nuværende kan selskaberne kun bruge effektiviseringsgevinster til tilbagebetaling til forbrugere eller til investeringer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da-DK" dirty="0" smtClean="0"/>
              <a:t>Fremover bør selskaberne have anvendelsesret til effektiviseringsgevinster – f.eks. til:</a:t>
            </a:r>
          </a:p>
          <a:p>
            <a:pPr lvl="1"/>
            <a:r>
              <a:rPr lang="da-DK" dirty="0" smtClean="0"/>
              <a:t>Konsolidering til afdækning af fremtidige underskud</a:t>
            </a:r>
          </a:p>
          <a:p>
            <a:pPr lvl="1"/>
            <a:r>
              <a:rPr lang="da-DK" dirty="0" smtClean="0"/>
              <a:t>Øgning af serviceniveau</a:t>
            </a:r>
          </a:p>
          <a:p>
            <a:pPr lvl="1"/>
            <a:r>
              <a:rPr lang="da-DK" dirty="0" smtClean="0"/>
              <a:t>Teknologiudvikling</a:t>
            </a:r>
          </a:p>
          <a:p>
            <a:pPr lvl="1"/>
            <a:r>
              <a:rPr lang="da-DK" dirty="0" smtClean="0"/>
              <a:t>Andre aktiviteter med gavn for forbrugerne, hvor selskabets ressourcer anvendes bedre</a:t>
            </a:r>
          </a:p>
          <a:p>
            <a:pPr lvl="1"/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51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Kommende regulering</a:t>
            </a:r>
            <a:br>
              <a:rPr lang="da-DK" dirty="0" smtClean="0"/>
            </a:br>
            <a:r>
              <a:rPr lang="da-DK" i="1" dirty="0" smtClean="0">
                <a:solidFill>
                  <a:srgbClr val="FF0000"/>
                </a:solidFill>
              </a:rPr>
              <a:t>konsolidering</a:t>
            </a:r>
            <a:endParaRPr lang="da-DK" sz="2800" i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da-DK" dirty="0" smtClean="0"/>
              <a:t>Vi støtter en øget konsolidering i branchen. Vi ser det som en forudsætning for, at branchen kan levere de ønskede effektiviseringer, den ønskede kompetence- og teknologiudvikling samt løse de fremtidige miljø- og klimaudfordringer</a:t>
            </a:r>
          </a:p>
          <a:p>
            <a:pPr lvl="1"/>
            <a:r>
              <a:rPr lang="da-DK" dirty="0" smtClean="0"/>
              <a:t>Omkostninger til fusioner bør generelt kunne indregnes i takstgrundlag</a:t>
            </a:r>
          </a:p>
          <a:p>
            <a:pPr lvl="1"/>
            <a:r>
              <a:rPr lang="da-DK" dirty="0" smtClean="0"/>
              <a:t>Selskaber, der fusionerer, bør – i en periode- ikke kunne stilles dårligere end før en fusion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0624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Mission 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495800"/>
          </a:xfrm>
        </p:spPr>
        <p:txBody>
          <a:bodyPr/>
          <a:lstStyle/>
          <a:p>
            <a:endParaRPr lang="da-DK" sz="2000" b="1" dirty="0" smtClean="0"/>
          </a:p>
          <a:p>
            <a:endParaRPr lang="da-DK" sz="2000" b="1" dirty="0"/>
          </a:p>
          <a:p>
            <a:endParaRPr lang="da-DK" sz="2000" b="1" dirty="0" smtClean="0"/>
          </a:p>
          <a:p>
            <a:r>
              <a:rPr lang="da-DK" sz="2000" b="1" dirty="0" smtClean="0"/>
              <a:t>Mission for Vandsektoren</a:t>
            </a:r>
          </a:p>
          <a:p>
            <a:pPr marL="0" indent="0"/>
            <a:r>
              <a:rPr lang="da-DK" sz="2000" dirty="0" smtClean="0"/>
              <a:t>Selskabernes formål er at sikre en vand- og spildevandsforsyning af høj sundheds- og miljømæssig kvalitet, som tager hensyn til forsyningssikkerhed og natur og drives på en effektiv måde, der er gennemsigtig for forbrugerne.</a:t>
            </a:r>
          </a:p>
          <a:p>
            <a:endParaRPr lang="da-DK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081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18386"/>
          </a:xfrm>
        </p:spPr>
        <p:txBody>
          <a:bodyPr>
            <a:normAutofit/>
          </a:bodyPr>
          <a:lstStyle/>
          <a:p>
            <a:r>
              <a:rPr lang="da-DK" dirty="0" smtClean="0"/>
              <a:t>Klimatilpasning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504826" y="763010"/>
            <a:ext cx="686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b="1" dirty="0" smtClean="0">
                <a:solidFill>
                  <a:srgbClr val="00628F"/>
                </a:solidFill>
              </a:rPr>
              <a:t>Vandselskabet i rollen som driftsoperatør for </a:t>
            </a:r>
            <a:endParaRPr lang="da-DK" sz="2000" b="1" dirty="0">
              <a:solidFill>
                <a:srgbClr val="00628F"/>
              </a:solidFill>
            </a:endParaRPr>
          </a:p>
          <a:p>
            <a:pPr algn="l"/>
            <a:r>
              <a:rPr lang="da-DK" sz="2000" b="1" dirty="0" smtClean="0">
                <a:solidFill>
                  <a:srgbClr val="00628F"/>
                </a:solidFill>
              </a:rPr>
              <a:t>det samlede vandkredsløb</a:t>
            </a:r>
            <a:endParaRPr lang="da-DK" sz="2000" b="1" dirty="0">
              <a:solidFill>
                <a:srgbClr val="00628F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04825" y="1412776"/>
            <a:ext cx="80200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 smtClean="0"/>
              <a:t>Det danske samfund står overfor store udfordringer på vandområdet – to af de væsentligste er:</a:t>
            </a:r>
          </a:p>
          <a:p>
            <a:pPr marL="361950" algn="l">
              <a:buFontTx/>
              <a:buChar char="-"/>
            </a:pPr>
            <a:r>
              <a:rPr lang="da-DK" sz="2000" dirty="0" smtClean="0"/>
              <a:t> at sikre vores drikkevand samt</a:t>
            </a:r>
          </a:p>
          <a:p>
            <a:pPr marL="361950" algn="l">
              <a:buFontTx/>
              <a:buChar char="-"/>
            </a:pPr>
            <a:r>
              <a:rPr lang="da-DK" sz="2000" dirty="0" smtClean="0"/>
              <a:t> at håndtere ekstremregn</a:t>
            </a:r>
          </a:p>
          <a:p>
            <a:pPr marL="361950" algn="l"/>
            <a:endParaRPr lang="da-DK" sz="2000" dirty="0" smtClean="0"/>
          </a:p>
          <a:p>
            <a:pPr algn="l"/>
            <a:r>
              <a:rPr lang="da-DK" sz="2000" dirty="0" smtClean="0"/>
              <a:t>Vandkredsløbet er et sammenhængende system, og derfor bør en driftsoperatør have ansvaret for den operative håndtering af det samlede vandkredsløb, og dermed også ansvaret for at sikre implementering af de </a:t>
            </a:r>
            <a:r>
              <a:rPr lang="da-DK" sz="2000" u="sng" dirty="0" smtClean="0"/>
              <a:t>samfundsøkonomiske</a:t>
            </a:r>
            <a:r>
              <a:rPr lang="da-DK" sz="2000" dirty="0" smtClean="0"/>
              <a:t> og </a:t>
            </a:r>
            <a:r>
              <a:rPr lang="da-DK" sz="2000" u="sng" dirty="0" smtClean="0"/>
              <a:t>miljømæssige</a:t>
            </a:r>
            <a:r>
              <a:rPr lang="da-DK" sz="2000" dirty="0" smtClean="0"/>
              <a:t> mest optimerede løsninger </a:t>
            </a:r>
            <a:r>
              <a:rPr lang="da-DK" sz="2000" u="sng" dirty="0" smtClean="0"/>
              <a:t>såvel over som under terræn</a:t>
            </a:r>
            <a:r>
              <a:rPr lang="da-DK" sz="2000" dirty="0" smtClean="0"/>
              <a:t>.</a:t>
            </a:r>
          </a:p>
          <a:p>
            <a:pPr algn="l"/>
            <a:endParaRPr lang="da-DK" sz="2000" dirty="0" smtClean="0"/>
          </a:p>
          <a:p>
            <a:pPr algn="l"/>
            <a:r>
              <a:rPr lang="da-DK" sz="2000" dirty="0" smtClean="0"/>
              <a:t>For kunder og borgere vil vandselskabets nye rolle som driftsoperatør betyde, at de får </a:t>
            </a:r>
            <a:r>
              <a:rPr lang="da-DK" sz="2000" u="sng" dirty="0" smtClean="0"/>
              <a:t>en indgang</a:t>
            </a:r>
            <a:r>
              <a:rPr lang="da-DK" sz="2000" dirty="0" smtClean="0"/>
              <a:t>, når det handler om vand.</a:t>
            </a:r>
          </a:p>
          <a:p>
            <a:pPr algn="l"/>
            <a:endParaRPr lang="da-DK" sz="2000" dirty="0" smtClean="0"/>
          </a:p>
          <a:p>
            <a:pPr algn="l"/>
            <a:r>
              <a:rPr lang="da-DK" sz="2000" dirty="0" smtClean="0"/>
              <a:t>Myndighed for vandområdet </a:t>
            </a:r>
            <a:r>
              <a:rPr lang="da-DK" sz="2000" u="sng" dirty="0" smtClean="0"/>
              <a:t>vil fortsat være stat og kommune</a:t>
            </a:r>
            <a:r>
              <a:rPr lang="da-DK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354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Billede 3" descr="go-green---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438900" cy="36766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77846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7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64063"/>
              </p:ext>
            </p:extLst>
          </p:nvPr>
        </p:nvGraphicFramePr>
        <p:xfrm>
          <a:off x="752130" y="1631217"/>
          <a:ext cx="7636294" cy="478718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10539"/>
                <a:gridCol w="2304243"/>
                <a:gridCol w="630243"/>
                <a:gridCol w="3291269"/>
              </a:tblGrid>
              <a:tr h="4166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Til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Kommunalt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onopol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Markedsbaserede strategier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Stabil, rolig udviklingsproces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Klar til mere dynamik og større ydre pres, tempo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Ledelse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  <a:defRPr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Faglighed og anciennitet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Ledelse som faglighed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Innovation og ydelser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Teknologi- og kvalitetsdrevet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Markedsdrevet, fastholdelse af høj kvalitet og kompetence, øget kundefokus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6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Kompetencer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Dybe faglige kompetencer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Fastholdelse og videreudvikling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af</a:t>
                      </a: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faglige kompetencer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T</a:t>
                      </a: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ilføre forretnings- og helhedsforståelse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Kultur og værdier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  <a:defRPr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Forskellige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</a:rPr>
                        <a:t> afdelingskulturer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  <a:defRPr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Fokus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på afdelingens mål</a:t>
                      </a: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  <a:defRPr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Fælles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</a:rPr>
                        <a:t> forbedringskultur hvor hver enkelt medarbejder bidrager til udvikling og effektivisering.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  <a:defRPr/>
                      </a:pP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Helhedsorienteret fokus og tværgående samarbejde</a:t>
                      </a: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2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Opgaver</a:t>
                      </a:r>
                      <a:r>
                        <a:rPr lang="da-DK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og udvikling</a:t>
                      </a:r>
                      <a:endParaRPr lang="da-DK" sz="11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Mange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igangsatte udviklingstiltag og projekter</a:t>
                      </a: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</a:pP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  <a:defRPr/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Fokus på,</a:t>
                      </a: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de projekter der startes gøres godt og effektivt.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Via Office"/>
                        <a:buNone/>
                        <a:tabLst/>
                        <a:defRPr/>
                      </a:pPr>
                      <a:r>
                        <a:rPr lang="da-DK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Overblik over kerneopgaver og udviklingsopgaver</a:t>
                      </a:r>
                      <a:endParaRPr lang="da-DK" sz="1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Ligebenet trekant 7"/>
          <p:cNvSpPr/>
          <p:nvPr/>
        </p:nvSpPr>
        <p:spPr bwMode="auto">
          <a:xfrm rot="5400000">
            <a:off x="3531641" y="4181849"/>
            <a:ext cx="2670175" cy="2746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Centrale forandringstemaer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7487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rundet rektangel 14"/>
          <p:cNvSpPr/>
          <p:nvPr/>
        </p:nvSpPr>
        <p:spPr bwMode="auto">
          <a:xfrm>
            <a:off x="2987824" y="5417840"/>
            <a:ext cx="2808312" cy="1440160"/>
          </a:xfrm>
          <a:prstGeom prst="roundRect">
            <a:avLst>
              <a:gd name="adj" fmla="val 919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l"/>
            <a:r>
              <a:rPr kumimoji="0" lang="da-D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indent="0" algn="l"/>
            <a:r>
              <a:rPr lang="da-DK" sz="1400" dirty="0" smtClean="0"/>
              <a:t>Andre vand- og miljøselskaber</a:t>
            </a:r>
            <a:endParaRPr lang="da-DK" sz="1400" dirty="0"/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Udviklingssamarbejde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Effektivitetsudvikling</a:t>
            </a:r>
          </a:p>
          <a:p>
            <a:pPr marL="285750" indent="-285750" algn="l">
              <a:buFont typeface="Arial" charset="0"/>
              <a:buChar char="•"/>
            </a:pPr>
            <a:endParaRPr lang="da-DK" sz="1400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2483768" y="2829322"/>
            <a:ext cx="4176464" cy="1895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Vandselskab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Værdiskabelse for interessenter*</a:t>
            </a:r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971600" y="1990582"/>
            <a:ext cx="2808312" cy="1440160"/>
          </a:xfrm>
          <a:prstGeom prst="roundRect">
            <a:avLst>
              <a:gd name="adj" fmla="val 919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l"/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da-DK" sz="1400" dirty="0"/>
              <a:t>Ejere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/>
              <a:t>En god historie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/>
              <a:t>Indtjening til byen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/>
              <a:t>Investeringer skal gavne byen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Vandtakst fastholdes</a:t>
            </a:r>
          </a:p>
          <a:p>
            <a:pPr marL="285750" indent="-285750" algn="l">
              <a:buFont typeface="Arial" charset="0"/>
              <a:buChar char="•"/>
            </a:pPr>
            <a:endParaRPr lang="da-DK" sz="1400" dirty="0"/>
          </a:p>
        </p:txBody>
      </p:sp>
      <p:sp>
        <p:nvSpPr>
          <p:cNvPr id="9" name="Afrundet rektangel 8"/>
          <p:cNvSpPr/>
          <p:nvPr/>
        </p:nvSpPr>
        <p:spPr bwMode="auto">
          <a:xfrm>
            <a:off x="5364088" y="4149080"/>
            <a:ext cx="2808312" cy="1440160"/>
          </a:xfrm>
          <a:prstGeom prst="roundRect">
            <a:avLst>
              <a:gd name="adj" fmla="val 919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l"/>
            <a:r>
              <a:rPr lang="da-DK" sz="1400" dirty="0"/>
              <a:t>Medarbejdere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/>
              <a:t>Udfordringer og muligheder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/>
              <a:t>Stolthed, tryghed og faglighed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5364088" y="1960204"/>
            <a:ext cx="2808312" cy="1440160"/>
          </a:xfrm>
          <a:prstGeom prst="roundRect">
            <a:avLst>
              <a:gd name="adj" fmla="val 733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l"/>
            <a:r>
              <a:rPr lang="da-DK" sz="1400" dirty="0"/>
              <a:t>Myndigheder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Rekreative områder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Bidrag </a:t>
            </a:r>
            <a:r>
              <a:rPr lang="da-DK" sz="1400" dirty="0"/>
              <a:t>til </a:t>
            </a:r>
            <a:r>
              <a:rPr lang="da-DK" sz="1400" dirty="0" smtClean="0"/>
              <a:t>blå og grønne </a:t>
            </a:r>
            <a:r>
              <a:rPr lang="da-DK" sz="1400" dirty="0" err="1" smtClean="0"/>
              <a:t>proj</a:t>
            </a:r>
            <a:r>
              <a:rPr lang="da-DK" sz="1400" dirty="0" smtClean="0"/>
              <a:t>.</a:t>
            </a:r>
            <a:endParaRPr lang="da-DK" sz="1400" dirty="0"/>
          </a:p>
          <a:p>
            <a:pPr marL="285750" indent="-285750" algn="l">
              <a:buFont typeface="Arial" charset="0"/>
              <a:buChar char="•"/>
            </a:pPr>
            <a:r>
              <a:rPr lang="da-DK" sz="1400" dirty="0"/>
              <a:t>Efterlevelse af retningslinjer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3727858" y="6588950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* Udvalgte interessenter</a:t>
            </a:r>
            <a:endParaRPr lang="da-DK" sz="1100" dirty="0"/>
          </a:p>
        </p:txBody>
      </p:sp>
      <p:sp>
        <p:nvSpPr>
          <p:cNvPr id="14" name="Afrundet rektangel 13"/>
          <p:cNvSpPr/>
          <p:nvPr/>
        </p:nvSpPr>
        <p:spPr bwMode="auto">
          <a:xfrm>
            <a:off x="971600" y="4149080"/>
            <a:ext cx="2808312" cy="1440160"/>
          </a:xfrm>
          <a:prstGeom prst="roundRect">
            <a:avLst>
              <a:gd name="adj" fmla="val 919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l"/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indent="0" algn="l"/>
            <a:r>
              <a:rPr lang="da-DK" sz="1400" dirty="0" smtClean="0"/>
              <a:t>Kunder</a:t>
            </a:r>
            <a:endParaRPr lang="da-DK" sz="1400" dirty="0"/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Pris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Kvalitet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Service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Forsyningssikkerhed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1400" dirty="0" smtClean="0"/>
              <a:t>Social ansvarlighed</a:t>
            </a:r>
          </a:p>
          <a:p>
            <a:pPr marL="285750" indent="-285750" algn="l">
              <a:buFont typeface="Arial" charset="0"/>
              <a:buChar char="•"/>
            </a:pP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xmlns="" val="193086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Ejerstrategi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Ejerstrategien</a:t>
            </a:r>
            <a:r>
              <a:rPr lang="da-DK" dirty="0" smtClean="0"/>
              <a:t> omtaler en række forhold, der er tæt knyttet til vandselskabets arbejde. Som eksempel skal vandselskabet bl.a.</a:t>
            </a:r>
          </a:p>
          <a:p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Drives på et økonomisk og miljømæssigt bæredygtigt grundlag, der tager hensyn til nuværende og fremtidige generationer.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Gennem aktivt og konstruktivt samarbejde med kommunen medvirke til at sikre den størst mulige tværgående synergieffekt til gavn for borgerne.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Medvirke til at sikre opfyldelsen af målsætningerne for hele vandkredsløbet.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Sikre en stabil og prismæssig konkurrencedygtig leverance af vand og transport og behandling af spildevand.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Inddrager og implementerer kommunens planstrategier og visioner i egen planlægning.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Via klimatilpasning af afløbssystemet sikre, at det lever op til kommunens servicemål.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Arbejde for at fremstå som en innovativ og attraktiv arbejdsplads, der sikrer gode udviklingsmuligheder for den enkelte medarbejder.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371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Strategi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3746218"/>
              </p:ext>
            </p:extLst>
          </p:nvPr>
        </p:nvGraphicFramePr>
        <p:xfrm>
          <a:off x="611560" y="1556792"/>
          <a:ext cx="7560840" cy="50257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36304"/>
                <a:gridCol w="4824536"/>
              </a:tblGrid>
              <a:tr h="644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/>
                        <a:t>Det miljø</a:t>
                      </a:r>
                      <a:r>
                        <a:rPr lang="da-DK" sz="1200" b="0" baseline="0" dirty="0" smtClean="0"/>
                        <a:t>rigtige og energineutrale vandselskab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baseline="0" dirty="0" smtClean="0"/>
                        <a:t>Miljø og energi</a:t>
                      </a:r>
                      <a:endParaRPr lang="da-DK" sz="1200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da-DK" sz="1100" b="1" noProof="0" dirty="0" smtClean="0">
                          <a:solidFill>
                            <a:srgbClr val="FF0000"/>
                          </a:solidFill>
                        </a:rPr>
                        <a:t>Vi håndterer det samlede vandkredsløb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da-DK" sz="1100" b="1" noProof="0" dirty="0" smtClean="0">
                          <a:solidFill>
                            <a:srgbClr val="FF0000"/>
                          </a:solidFill>
                        </a:rPr>
                        <a:t>Vi håndterer</a:t>
                      </a:r>
                      <a:r>
                        <a:rPr lang="da-DK" sz="1100" b="1" baseline="0" noProof="0" dirty="0" smtClean="0">
                          <a:solidFill>
                            <a:srgbClr val="FF0000"/>
                          </a:solidFill>
                        </a:rPr>
                        <a:t> alle væsentlige klimaudfordringer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da-DK" sz="1100" b="0" baseline="0" noProof="0" dirty="0" smtClean="0"/>
                        <a:t>Vi er C0</a:t>
                      </a:r>
                      <a:r>
                        <a:rPr lang="da-DK" sz="1100" b="0" baseline="-25000" noProof="0" dirty="0" smtClean="0"/>
                        <a:t>2</a:t>
                      </a:r>
                      <a:r>
                        <a:rPr lang="da-DK" sz="1100" b="0" baseline="0" noProof="0" dirty="0" smtClean="0"/>
                        <a:t> neutrale</a:t>
                      </a:r>
                    </a:p>
                  </a:txBody>
                  <a:tcPr/>
                </a:tc>
              </a:tr>
              <a:tr h="697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/>
                        <a:t>Det veldrevne vandselskab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/>
                        <a:t>Effektivitet</a:t>
                      </a:r>
                      <a:endParaRPr lang="da-DK" sz="1200" b="0" i="1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er i top 5 ift. DANVA benchmarking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a-DK" sz="1100" b="0" kern="1200" noProof="0" dirty="0" smtClean="0"/>
                        <a:t>Vi er ca. 2 år forud for konkurrencestyrelsens effektivitetskrav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a-DK" sz="1100" b="0" kern="1200" noProof="0" dirty="0" smtClean="0"/>
                        <a:t>Øge effektivisering</a:t>
                      </a:r>
                      <a:r>
                        <a:rPr lang="da-DK" sz="1100" b="0" kern="1200" baseline="0" noProof="0" dirty="0" smtClean="0"/>
                        <a:t> med op til 20% </a:t>
                      </a:r>
                      <a:endParaRPr lang="da-DK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2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/>
                        <a:t>Det innovative vandselskab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noProof="0" dirty="0" smtClean="0"/>
                        <a:t>Innovation</a:t>
                      </a:r>
                      <a:endParaRPr lang="en-US" sz="1200" b="0" i="1" noProof="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har en forsknings og udviklingsbaseret tilgang til driften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tager en kalkuleret risiko for at skabe radikal fornyelse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1" kern="1200" noProof="0" dirty="0" smtClean="0">
                          <a:solidFill>
                            <a:srgbClr val="FF0000"/>
                          </a:solidFill>
                        </a:rPr>
                        <a:t>Vi har internationale</a:t>
                      </a:r>
                      <a:r>
                        <a:rPr lang="da-DK" sz="1100" b="1" kern="1200" baseline="0" noProof="0" dirty="0" smtClean="0">
                          <a:solidFill>
                            <a:srgbClr val="FF0000"/>
                          </a:solidFill>
                        </a:rPr>
                        <a:t> samarbejder og partnerskaber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1" kern="1200" baseline="0" noProof="0" dirty="0" smtClean="0">
                          <a:solidFill>
                            <a:srgbClr val="FF0000"/>
                          </a:solidFill>
                        </a:rPr>
                        <a:t>Vi er førende indenfor forskning i vandteknologi</a:t>
                      </a:r>
                      <a:endParaRPr lang="da-DK" sz="1100" b="1" kern="120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2" marB="45722"/>
                </a:tc>
              </a:tr>
              <a:tr h="7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/>
                        <a:t>Medarbejdernes vandselskab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noProof="0" dirty="0" smtClean="0"/>
                        <a:t>Arbejdsmiljø</a:t>
                      </a:r>
                      <a:endParaRPr lang="en-US" sz="1200" b="0" noProof="0" dirty="0" smtClean="0"/>
                    </a:p>
                    <a:p>
                      <a:endParaRPr lang="da-DK" sz="1200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er ambitiøse og uhøjtidelige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er en rummelig og sund arbejdsplads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udfordrer den enkelte til at udnytte og udvikle sine kompetencer 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forventer, at den enkelte tager initiativ og bruger sin kreativitet</a:t>
                      </a:r>
                      <a:endParaRPr lang="da-DK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2" marB="45722"/>
                </a:tc>
              </a:tr>
              <a:tr h="462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/>
                        <a:t>Kundernes vandselskab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noProof="0" dirty="0" smtClean="0"/>
                        <a:t>Kunder</a:t>
                      </a:r>
                      <a:endParaRPr lang="da-DK" sz="1200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a-DK" sz="1100" b="0" kern="1200" noProof="0" dirty="0" smtClean="0"/>
                        <a:t>Vi involverer kunderne og bruger målrettet deres erfaringer og ressourcer</a:t>
                      </a:r>
                      <a:endParaRPr lang="da-DK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2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/>
                        <a:t>Det partnerbaserede vandselskab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dirty="0" smtClean="0"/>
                    </a:p>
                    <a:p>
                      <a:r>
                        <a:rPr lang="da-DK" sz="1200" b="0" dirty="0" smtClean="0"/>
                        <a:t>Partnerskaber</a:t>
                      </a:r>
                      <a:endParaRPr lang="da-DK" sz="1200" b="0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skaber vækst gennem partnerskaber 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>
                          <a:solidFill>
                            <a:schemeClr val="tx1"/>
                          </a:solidFill>
                        </a:rPr>
                        <a:t>VI er et regionalt</a:t>
                      </a:r>
                      <a:r>
                        <a:rPr lang="da-DK" sz="1100" b="0" kern="1200" baseline="0" noProof="0" dirty="0" smtClean="0">
                          <a:solidFill>
                            <a:schemeClr val="tx1"/>
                          </a:solidFill>
                        </a:rPr>
                        <a:t> vandselskab med lokal forankring</a:t>
                      </a:r>
                      <a:endParaRPr lang="da-DK" sz="1100" b="0" kern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1" kern="1200" noProof="0" dirty="0" smtClean="0">
                          <a:solidFill>
                            <a:srgbClr val="FF0000"/>
                          </a:solidFill>
                        </a:rPr>
                        <a:t>Vi deltager i internationale partnerskaber</a:t>
                      </a:r>
                      <a:endParaRPr lang="da-DK" sz="1100" b="1" kern="120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2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noProof="0" dirty="0" smtClean="0"/>
                        <a:t>Ejernes vandselskab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noProof="0" dirty="0" smtClean="0"/>
                    </a:p>
                    <a:p>
                      <a:endParaRPr lang="da-DK" sz="1200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0" kern="1200" noProof="0" dirty="0" smtClean="0"/>
                        <a:t>Vi skaber værdi for hele ejerkredsen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da-DK" sz="1100" b="1" kern="1200" noProof="0" dirty="0" smtClean="0">
                          <a:solidFill>
                            <a:srgbClr val="FF0000"/>
                          </a:solidFill>
                        </a:rPr>
                        <a:t>Vi bidrager til den samfundsmæssige ansvarlighed</a:t>
                      </a:r>
                      <a:endParaRPr lang="da-DK" sz="1100" b="1" kern="120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303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Konsolidering bliver nødvendigt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2420888"/>
            <a:ext cx="7710084" cy="4965278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Vi vil kunne bidrage til at løse klimaudfordringerne.</a:t>
            </a:r>
          </a:p>
          <a:p>
            <a:r>
              <a:rPr lang="da-DK" dirty="0" smtClean="0"/>
              <a:t>Vi vil kunne bidrage til vækst og teknologisk udvikling.</a:t>
            </a:r>
          </a:p>
          <a:p>
            <a:r>
              <a:rPr lang="da-DK" dirty="0" smtClean="0"/>
              <a:t>Vi tror på at vi bedst kan imødekomme effektiviseringskravene.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0715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8951" y="5426254"/>
            <a:ext cx="8442884" cy="1243106"/>
          </a:xfrm>
        </p:spPr>
        <p:txBody>
          <a:bodyPr/>
          <a:lstStyle/>
          <a:p>
            <a:r>
              <a:rPr lang="da-DK" dirty="0" smtClean="0"/>
              <a:t>Boringer, vandværker, renseanlæg og ledninger placeres så vi sørger for at tænke på hvor vandet naturligt ville ”bo” og at den naturlige balance mellem de forskellige </a:t>
            </a:r>
            <a:r>
              <a:rPr lang="da-DK" dirty="0" err="1" smtClean="0"/>
              <a:t>vandoplande</a:t>
            </a:r>
            <a:r>
              <a:rPr lang="da-DK" dirty="0" smtClean="0"/>
              <a:t> bibeholdes. Og så skal strukturen være ”økonomisk”</a:t>
            </a:r>
          </a:p>
          <a:p>
            <a:pPr marL="342900" indent="-342900">
              <a:buFont typeface="+mj-lt"/>
              <a:buAutoNum type="arabicPeriod"/>
            </a:pPr>
            <a:endParaRPr lang="da-DK" sz="1400" dirty="0"/>
          </a:p>
          <a:p>
            <a:pPr marL="342900" indent="-342900">
              <a:buFont typeface="+mj-lt"/>
              <a:buAutoNum type="arabicPeriod"/>
            </a:pPr>
            <a:endParaRPr lang="da-DK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023" y="2123951"/>
            <a:ext cx="2798812" cy="27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Figur1_oversig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57" t="433" r="27194" b="433"/>
          <a:stretch>
            <a:fillRect/>
          </a:stretch>
        </p:blipFill>
        <p:spPr bwMode="auto">
          <a:xfrm>
            <a:off x="369995" y="1988840"/>
            <a:ext cx="229293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egend_vv_hb_k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" t="441" r="89450" b="91805"/>
          <a:stretch>
            <a:fillRect/>
          </a:stretch>
        </p:blipFill>
        <p:spPr bwMode="auto">
          <a:xfrm>
            <a:off x="2167522" y="4515098"/>
            <a:ext cx="1013134" cy="4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5"/>
          <a:stretch/>
        </p:blipFill>
        <p:spPr bwMode="auto">
          <a:xfrm>
            <a:off x="3347864" y="1870364"/>
            <a:ext cx="1751613" cy="314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838200"/>
            <a:ext cx="7054552" cy="685800"/>
          </a:xfrm>
        </p:spPr>
        <p:txBody>
          <a:bodyPr/>
          <a:lstStyle/>
          <a:p>
            <a:r>
              <a:rPr lang="da-DK" sz="2000" dirty="0" smtClean="0">
                <a:solidFill>
                  <a:srgbClr val="000000"/>
                </a:solidFill>
              </a:rPr>
              <a:t>En </a:t>
            </a:r>
            <a:r>
              <a:rPr lang="da-DK" sz="2000" dirty="0">
                <a:solidFill>
                  <a:srgbClr val="000000"/>
                </a:solidFill>
              </a:rPr>
              <a:t>god struktur. </a:t>
            </a:r>
            <a:r>
              <a:rPr lang="da-DK" sz="1400" dirty="0">
                <a:solidFill>
                  <a:srgbClr val="000000"/>
                </a:solidFill>
              </a:rPr>
              <a:t/>
            </a:r>
            <a:br>
              <a:rPr lang="da-DK" sz="1400" dirty="0">
                <a:solidFill>
                  <a:srgbClr val="000000"/>
                </a:solidFill>
              </a:rPr>
            </a:br>
            <a:r>
              <a:rPr lang="da-DK" sz="1600" i="1" dirty="0">
                <a:solidFill>
                  <a:srgbClr val="000000"/>
                </a:solidFill>
              </a:rPr>
              <a:t>Der er mange interesser aktører, traditioner og forskellige love knyttet driften af </a:t>
            </a:r>
            <a:r>
              <a:rPr lang="da-DK" sz="1600" dirty="0"/>
              <a:t>Det samlede Vandkredsløb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003280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87"/>
          <a:stretch/>
        </p:blipFill>
        <p:spPr bwMode="auto">
          <a:xfrm>
            <a:off x="2339752" y="1772816"/>
            <a:ext cx="4615230" cy="361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5508" y="5175607"/>
            <a:ext cx="7920880" cy="1874912"/>
          </a:xfrm>
        </p:spPr>
        <p:txBody>
          <a:bodyPr/>
          <a:lstStyle/>
          <a:p>
            <a:r>
              <a:rPr lang="da-DK" dirty="0" smtClean="0"/>
              <a:t>Hvor vil det give værdi at forsyningen overtager driften af vandkredsløbet (vandløb, vådområder etc.). Færre til at koordinere, bedre klimatilpasning, udnytte kompetencer fuldt ud…</a:t>
            </a: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838200"/>
            <a:ext cx="6982544" cy="685800"/>
          </a:xfrm>
        </p:spPr>
        <p:txBody>
          <a:bodyPr/>
          <a:lstStyle/>
          <a:p>
            <a:r>
              <a:rPr lang="da-DK" sz="2000" dirty="0" smtClean="0"/>
              <a:t>En </a:t>
            </a:r>
            <a:r>
              <a:rPr lang="da-DK" sz="2000" dirty="0"/>
              <a:t>helhedsorienteret drift </a:t>
            </a: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1600" i="1" dirty="0" smtClean="0">
                <a:solidFill>
                  <a:srgbClr val="000000"/>
                </a:solidFill>
              </a:rPr>
              <a:t>Der </a:t>
            </a:r>
            <a:r>
              <a:rPr lang="da-DK" sz="1600" i="1" dirty="0">
                <a:solidFill>
                  <a:srgbClr val="000000"/>
                </a:solidFill>
              </a:rPr>
              <a:t>er mange interesser aktører, traditioner og forskellige love knyttet driften af det samlede vandkredsløb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186760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">
  <a:themeElements>
    <a:clrScheme name="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15A86"/>
      </a:accent1>
      <a:accent2>
        <a:srgbClr val="DBECF4"/>
      </a:accent2>
      <a:accent3>
        <a:srgbClr val="FFFFFF"/>
      </a:accent3>
      <a:accent4>
        <a:srgbClr val="000000"/>
      </a:accent4>
      <a:accent5>
        <a:srgbClr val="ADB5C3"/>
      </a:accent5>
      <a:accent6>
        <a:srgbClr val="C6D6DD"/>
      </a:accent6>
      <a:hlink>
        <a:srgbClr val="CCCCFF"/>
      </a:hlink>
      <a:folHlink>
        <a:srgbClr val="B2B2B2"/>
      </a:folHlink>
    </a:clrScheme>
    <a:fontScheme name="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15A86"/>
        </a:accent1>
        <a:accent2>
          <a:srgbClr val="DBECF4"/>
        </a:accent2>
        <a:accent3>
          <a:srgbClr val="FFFFFF"/>
        </a:accent3>
        <a:accent4>
          <a:srgbClr val="000000"/>
        </a:accent4>
        <a:accent5>
          <a:srgbClr val="ADB5C3"/>
        </a:accent5>
        <a:accent6>
          <a:srgbClr val="C6D6D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hold - splash 1">
  <a:themeElements>
    <a:clrScheme name="Indhold - splash 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15A86"/>
      </a:accent1>
      <a:accent2>
        <a:srgbClr val="DBECF4"/>
      </a:accent2>
      <a:accent3>
        <a:srgbClr val="FFFFFF"/>
      </a:accent3>
      <a:accent4>
        <a:srgbClr val="000000"/>
      </a:accent4>
      <a:accent5>
        <a:srgbClr val="ADB5C3"/>
      </a:accent5>
      <a:accent6>
        <a:srgbClr val="C6D6DD"/>
      </a:accent6>
      <a:hlink>
        <a:srgbClr val="CCCCFF"/>
      </a:hlink>
      <a:folHlink>
        <a:srgbClr val="B2B2B2"/>
      </a:folHlink>
    </a:clrScheme>
    <a:fontScheme name="Indhold - splash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dhold - splash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hold - splash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15A86"/>
        </a:accent1>
        <a:accent2>
          <a:srgbClr val="DBECF4"/>
        </a:accent2>
        <a:accent3>
          <a:srgbClr val="FFFFFF"/>
        </a:accent3>
        <a:accent4>
          <a:srgbClr val="000000"/>
        </a:accent4>
        <a:accent5>
          <a:srgbClr val="ADB5C3"/>
        </a:accent5>
        <a:accent6>
          <a:srgbClr val="C6D6D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hold - splash 2">
  <a:themeElements>
    <a:clrScheme name="Indhold - splash 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15A86"/>
      </a:accent1>
      <a:accent2>
        <a:srgbClr val="DBECF4"/>
      </a:accent2>
      <a:accent3>
        <a:srgbClr val="FFFFFF"/>
      </a:accent3>
      <a:accent4>
        <a:srgbClr val="000000"/>
      </a:accent4>
      <a:accent5>
        <a:srgbClr val="ADB5C3"/>
      </a:accent5>
      <a:accent6>
        <a:srgbClr val="C6D6DD"/>
      </a:accent6>
      <a:hlink>
        <a:srgbClr val="CCCCFF"/>
      </a:hlink>
      <a:folHlink>
        <a:srgbClr val="B2B2B2"/>
      </a:folHlink>
    </a:clrScheme>
    <a:fontScheme name="Indhold - splas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dhold - splash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hold - splash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15A86"/>
        </a:accent1>
        <a:accent2>
          <a:srgbClr val="DBECF4"/>
        </a:accent2>
        <a:accent3>
          <a:srgbClr val="FFFFFF"/>
        </a:accent3>
        <a:accent4>
          <a:srgbClr val="000000"/>
        </a:accent4>
        <a:accent5>
          <a:srgbClr val="ADB5C3"/>
        </a:accent5>
        <a:accent6>
          <a:srgbClr val="C6D6D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dhold - splash 3">
  <a:themeElements>
    <a:clrScheme name="Indhold - splash 3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15A86"/>
      </a:accent1>
      <a:accent2>
        <a:srgbClr val="DBECF4"/>
      </a:accent2>
      <a:accent3>
        <a:srgbClr val="FFFFFF"/>
      </a:accent3>
      <a:accent4>
        <a:srgbClr val="000000"/>
      </a:accent4>
      <a:accent5>
        <a:srgbClr val="ADB5C3"/>
      </a:accent5>
      <a:accent6>
        <a:srgbClr val="C6D6DD"/>
      </a:accent6>
      <a:hlink>
        <a:srgbClr val="CCCCFF"/>
      </a:hlink>
      <a:folHlink>
        <a:srgbClr val="B2B2B2"/>
      </a:folHlink>
    </a:clrScheme>
    <a:fontScheme name="Indhold - splash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dhold - splash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hold - splash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hold - splash 3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15A86"/>
        </a:accent1>
        <a:accent2>
          <a:srgbClr val="DBECF4"/>
        </a:accent2>
        <a:accent3>
          <a:srgbClr val="FFFFFF"/>
        </a:accent3>
        <a:accent4>
          <a:srgbClr val="000000"/>
        </a:accent4>
        <a:accent5>
          <a:srgbClr val="ADB5C3"/>
        </a:accent5>
        <a:accent6>
          <a:srgbClr val="C6D6D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AB15A16ED16149AF149F7ABCD9138C" ma:contentTypeVersion="0" ma:contentTypeDescription="Opret et nyt dokument." ma:contentTypeScope="" ma:versionID="025c9b629bcac9016b1b7d32e305af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f5f8b7a12903fc150245522468e5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EE2FB-FEF5-46EE-A195-D35318649FC0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AFB3E9-3985-45BF-B623-6BD0296E7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FF65B-9633-47D7-A027-5F8579166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</TotalTime>
  <Words>1671</Words>
  <Application>Microsoft Office PowerPoint</Application>
  <PresentationFormat>Skærmshow (4:3)</PresentationFormat>
  <Paragraphs>346</Paragraphs>
  <Slides>21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6" baseType="lpstr">
      <vt:lpstr>Intro</vt:lpstr>
      <vt:lpstr>Indhold - splash 1</vt:lpstr>
      <vt:lpstr>Indhold - splash 2</vt:lpstr>
      <vt:lpstr>Indhold - splash 3</vt:lpstr>
      <vt:lpstr>think-cell Slide</vt:lpstr>
      <vt:lpstr> Politiske målsætninger inden for  spilde- og drikkevandsområdet  WAVIN WATER SOLUTION DAY Onsdag den 1. oktober 2014 </vt:lpstr>
      <vt:lpstr>Mission   </vt:lpstr>
      <vt:lpstr>Centrale forandringstemaer</vt:lpstr>
      <vt:lpstr>Værdiskabelse for interessenter*</vt:lpstr>
      <vt:lpstr>Ejerstrategi</vt:lpstr>
      <vt:lpstr>Strategi</vt:lpstr>
      <vt:lpstr>Konsolidering bliver nødvendigt</vt:lpstr>
      <vt:lpstr>En god struktur.  Der er mange interesser aktører, traditioner og forskellige love knyttet driften af Det samlede Vandkredsløb </vt:lpstr>
      <vt:lpstr>En helhedsorienteret drift  Der er mange interesser aktører, traditioner og forskellige love knyttet driften af det samlede vandkredsløb</vt:lpstr>
      <vt:lpstr>Det samlede Vandkredsløb – som det er defineret i  VandVision 2100</vt:lpstr>
      <vt:lpstr>Dias nummer 11</vt:lpstr>
      <vt:lpstr>Dias nummer 12</vt:lpstr>
      <vt:lpstr>Projekt: Spildevandsplan 2013-2016 </vt:lpstr>
      <vt:lpstr>Projekt: Klimatilpasningsplan</vt:lpstr>
      <vt:lpstr>Projekt: Nye forretningsområder</vt:lpstr>
      <vt:lpstr>Dias nummer 16</vt:lpstr>
      <vt:lpstr>Kommende regulering Motivation</vt:lpstr>
      <vt:lpstr>Kommende regulering motivation</vt:lpstr>
      <vt:lpstr>Kommende regulering konsolidering</vt:lpstr>
      <vt:lpstr>Klimatilpasning</vt:lpstr>
      <vt:lpstr>Dias nummer 21</vt:lpstr>
    </vt:vector>
  </TitlesOfParts>
  <Company>Datagraf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Kristian Larsen</dc:creator>
  <cp:lastModifiedBy>Merete.Gram</cp:lastModifiedBy>
  <cp:revision>211</cp:revision>
  <cp:lastPrinted>2014-09-26T14:30:10Z</cp:lastPrinted>
  <dcterms:created xsi:type="dcterms:W3CDTF">2005-02-10T11:08:00Z</dcterms:created>
  <dcterms:modified xsi:type="dcterms:W3CDTF">2014-09-30T14:35:43Z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0x01010030AB15A16ED16149AF149F7ABCD9138C</vt:lpwstr>
  </property>
</Properties>
</file>